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30"/>
  </p:notesMasterIdLst>
  <p:sldIdLst>
    <p:sldId id="256" r:id="rId2"/>
    <p:sldId id="268" r:id="rId3"/>
    <p:sldId id="306" r:id="rId4"/>
    <p:sldId id="321" r:id="rId5"/>
    <p:sldId id="349" r:id="rId6"/>
    <p:sldId id="350" r:id="rId7"/>
    <p:sldId id="336" r:id="rId8"/>
    <p:sldId id="337" r:id="rId9"/>
    <p:sldId id="338" r:id="rId10"/>
    <p:sldId id="339" r:id="rId11"/>
    <p:sldId id="312" r:id="rId12"/>
    <p:sldId id="313" r:id="rId13"/>
    <p:sldId id="316" r:id="rId14"/>
    <p:sldId id="286" r:id="rId15"/>
    <p:sldId id="285" r:id="rId16"/>
    <p:sldId id="289" r:id="rId17"/>
    <p:sldId id="294" r:id="rId18"/>
    <p:sldId id="295" r:id="rId19"/>
    <p:sldId id="296" r:id="rId20"/>
    <p:sldId id="343" r:id="rId21"/>
    <p:sldId id="345" r:id="rId22"/>
    <p:sldId id="340" r:id="rId23"/>
    <p:sldId id="332" r:id="rId24"/>
    <p:sldId id="333" r:id="rId25"/>
    <p:sldId id="346" r:id="rId26"/>
    <p:sldId id="347" r:id="rId27"/>
    <p:sldId id="348" r:id="rId28"/>
    <p:sldId id="344"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IPAexゴシック" panose="020B0600070205080204" charset="-128"/>
      <p:regular r:id="rId35"/>
    </p:embeddedFont>
    <p:embeddedFont>
      <p:font typeface="Cambria Math" panose="02040503050406030204" pitchFamily="18" charset="0"/>
      <p:regular r:id="rId36"/>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470" autoAdjust="0"/>
  </p:normalViewPr>
  <p:slideViewPr>
    <p:cSldViewPr snapToGrid="0">
      <p:cViewPr varScale="1">
        <p:scale>
          <a:sx n="61" d="100"/>
          <a:sy n="61" d="100"/>
        </p:scale>
        <p:origin x="930"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13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IPAexゴシック" panose="020B0500000000000000" pitchFamily="50"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IPAexゴシック" panose="020B0500000000000000" pitchFamily="50" charset="-128"/>
              </a:defRPr>
            </a:lvl1pPr>
          </a:lstStyle>
          <a:p>
            <a:fld id="{BB39C861-1101-4B3A-BEDE-322B352BD3D2}" type="datetimeFigureOut">
              <a:rPr lang="ja-JP" altLang="en-US" smtClean="0"/>
              <a:pPr/>
              <a:t>2017/2/8</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IPAexゴシック" panose="020B0500000000000000"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IPAexゴシック" panose="020B0500000000000000" pitchFamily="50" charset="-128"/>
              </a:defRPr>
            </a:lvl1pPr>
          </a:lstStyle>
          <a:p>
            <a:fld id="{D1BA2E0D-D616-410D-92BB-EDB607D3EC6E}" type="slidenum">
              <a:rPr lang="ja-JP" altLang="en-US" smtClean="0"/>
              <a:pPr/>
              <a:t>‹#›</a:t>
            </a:fld>
            <a:endParaRPr lang="ja-JP" altLang="en-US"/>
          </a:p>
        </p:txBody>
      </p:sp>
    </p:spTree>
    <p:extLst>
      <p:ext uri="{BB962C8B-B14F-4D97-AF65-F5344CB8AC3E}">
        <p14:creationId xmlns:p14="http://schemas.microsoft.com/office/powerpoint/2010/main" val="13618223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IPAexゴシック" panose="020B0500000000000000" pitchFamily="50" charset="-128"/>
        <a:cs typeface="+mn-cs"/>
      </a:defRPr>
    </a:lvl1pPr>
    <a:lvl2pPr marL="457200" algn="l" defTabSz="914400" rtl="0" eaLnBrk="1" latinLnBrk="0" hangingPunct="1">
      <a:defRPr kumimoji="1" sz="1200" kern="1200">
        <a:solidFill>
          <a:schemeClr val="tx1"/>
        </a:solidFill>
        <a:latin typeface="+mn-lt"/>
        <a:ea typeface="IPAexゴシック" panose="020B0500000000000000" pitchFamily="50" charset="-128"/>
        <a:cs typeface="+mn-cs"/>
      </a:defRPr>
    </a:lvl2pPr>
    <a:lvl3pPr marL="914400" algn="l" defTabSz="914400" rtl="0" eaLnBrk="1" latinLnBrk="0" hangingPunct="1">
      <a:defRPr kumimoji="1" sz="1200" kern="1200">
        <a:solidFill>
          <a:schemeClr val="tx1"/>
        </a:solidFill>
        <a:latin typeface="+mn-lt"/>
        <a:ea typeface="IPAexゴシック" panose="020B0500000000000000" pitchFamily="50" charset="-128"/>
        <a:cs typeface="+mn-cs"/>
      </a:defRPr>
    </a:lvl3pPr>
    <a:lvl4pPr marL="1371600" algn="l" defTabSz="914400" rtl="0" eaLnBrk="1" latinLnBrk="0" hangingPunct="1">
      <a:defRPr kumimoji="1" sz="1200" kern="1200">
        <a:solidFill>
          <a:schemeClr val="tx1"/>
        </a:solidFill>
        <a:latin typeface="+mn-lt"/>
        <a:ea typeface="IPAexゴシック" panose="020B0500000000000000" pitchFamily="50" charset="-128"/>
        <a:cs typeface="+mn-cs"/>
      </a:defRPr>
    </a:lvl4pPr>
    <a:lvl5pPr marL="1828800" algn="l" defTabSz="914400" rtl="0" eaLnBrk="1" latinLnBrk="0" hangingPunct="1">
      <a:defRPr kumimoji="1" sz="1200" kern="1200">
        <a:solidFill>
          <a:schemeClr val="tx1"/>
        </a:solidFill>
        <a:latin typeface="+mn-lt"/>
        <a:ea typeface="IPAexゴシック" panose="020B0500000000000000"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発表者に下線とか〇とか</a:t>
            </a:r>
            <a:endParaRPr kumimoji="1" lang="en-US" altLang="ja-JP" smtClean="0"/>
          </a:p>
          <a:p>
            <a:endParaRPr kumimoji="1" lang="en-US" altLang="ja-JP" smtClean="0"/>
          </a:p>
          <a:p>
            <a:r>
              <a:rPr kumimoji="1" lang="ja-JP" altLang="en-US" smtClean="0"/>
              <a:t>名前の順</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a:t>
            </a:fld>
            <a:endParaRPr kumimoji="1" lang="ja-JP" altLang="en-US"/>
          </a:p>
        </p:txBody>
      </p:sp>
    </p:spTree>
    <p:extLst>
      <p:ext uri="{BB962C8B-B14F-4D97-AF65-F5344CB8AC3E}">
        <p14:creationId xmlns:p14="http://schemas.microsoft.com/office/powerpoint/2010/main" val="142306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21</a:t>
            </a:fld>
            <a:endParaRPr lang="ja-JP" altLang="en-US"/>
          </a:p>
        </p:txBody>
      </p:sp>
    </p:spTree>
    <p:extLst>
      <p:ext uri="{BB962C8B-B14F-4D97-AF65-F5344CB8AC3E}">
        <p14:creationId xmlns:p14="http://schemas.microsoft.com/office/powerpoint/2010/main" val="119036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25</a:t>
            </a:fld>
            <a:endParaRPr lang="ja-JP" altLang="en-US"/>
          </a:p>
        </p:txBody>
      </p:sp>
    </p:spTree>
    <p:extLst>
      <p:ext uri="{BB962C8B-B14F-4D97-AF65-F5344CB8AC3E}">
        <p14:creationId xmlns:p14="http://schemas.microsoft.com/office/powerpoint/2010/main" val="1901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各ページタイトルと統一する</a:t>
            </a:r>
            <a:endParaRPr kumimoji="1" lang="en-US" altLang="ja-JP" smtClean="0"/>
          </a:p>
          <a:p>
            <a:endParaRPr kumimoji="1" lang="en-US" altLang="ja-JP" smtClean="0"/>
          </a:p>
          <a:p>
            <a:r>
              <a:rPr kumimoji="1" lang="ja-JP" altLang="en-US" smtClean="0"/>
              <a:t>番号を振る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2</a:t>
            </a:fld>
            <a:endParaRPr kumimoji="1" lang="ja-JP" altLang="en-US"/>
          </a:p>
        </p:txBody>
      </p:sp>
    </p:spTree>
    <p:extLst>
      <p:ext uri="{BB962C8B-B14F-4D97-AF65-F5344CB8AC3E}">
        <p14:creationId xmlns:p14="http://schemas.microsoft.com/office/powerpoint/2010/main" val="27060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雲と線をつなぐ</a:t>
            </a:r>
            <a:endParaRPr kumimoji="1" lang="en-US" altLang="ja-JP" smtClean="0"/>
          </a:p>
          <a:p>
            <a:r>
              <a:rPr kumimoji="1" lang="ja-JP" altLang="en-US" smtClean="0"/>
              <a:t>ノードとノードではなく</a:t>
            </a:r>
            <a:endParaRPr kumimoji="1" lang="en-US" altLang="ja-JP" smtClean="0"/>
          </a:p>
          <a:p>
            <a:endParaRPr kumimoji="1" lang="en-US" altLang="ja-JP" smtClean="0"/>
          </a:p>
          <a:p>
            <a:r>
              <a:rPr kumimoji="1" lang="ja-JP" altLang="en-US" smtClean="0"/>
              <a:t>ノードやネットワークの外枠と，リンクの線は色を分けた方がよい</a:t>
            </a:r>
            <a:endParaRPr kumimoji="1" lang="en-US" altLang="ja-JP" smtClean="0"/>
          </a:p>
          <a:p>
            <a:r>
              <a:rPr kumimoji="1" lang="ja-JP" altLang="en-US" smtClean="0"/>
              <a:t>あとで赤は使うから，リンクは黒とかかな</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3</a:t>
            </a:fld>
            <a:endParaRPr kumimoji="1" lang="ja-JP" altLang="en-US"/>
          </a:p>
        </p:txBody>
      </p:sp>
    </p:spTree>
    <p:extLst>
      <p:ext uri="{BB962C8B-B14F-4D97-AF65-F5344CB8AC3E}">
        <p14:creationId xmlns:p14="http://schemas.microsoft.com/office/powerpoint/2010/main" val="43093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矢印</a:t>
            </a:r>
            <a:endParaRPr kumimoji="1" lang="en-US" altLang="ja-JP" smtClean="0"/>
          </a:p>
          <a:p>
            <a:endParaRPr kumimoji="1" lang="en-US" altLang="ja-JP" smtClean="0"/>
          </a:p>
          <a:p>
            <a:r>
              <a:rPr kumimoji="1" lang="ja-JP" altLang="en-US" smtClean="0"/>
              <a:t>コンテナできるまではコンテナ表示なし</a:t>
            </a:r>
            <a:endParaRPr kumimoji="1" lang="en-US" altLang="ja-JP" smtClean="0"/>
          </a:p>
          <a:p>
            <a:r>
              <a:rPr kumimoji="1" lang="ja-JP" altLang="en-US" smtClean="0"/>
              <a:t>横線（</a:t>
            </a:r>
            <a:r>
              <a:rPr kumimoji="1" lang="en-US" altLang="ja-JP" err="1" smtClean="0"/>
              <a:t>docker</a:t>
            </a:r>
            <a:r>
              <a:rPr kumimoji="1" lang="ja-JP" altLang="en-US" smtClean="0"/>
              <a:t>のネットワーク）だけかく</a:t>
            </a:r>
            <a:endParaRPr kumimoji="1" lang="en-US" altLang="ja-JP" smtClean="0"/>
          </a:p>
          <a:p>
            <a:endParaRPr kumimoji="1" lang="en-US" altLang="ja-JP" smtClean="0"/>
          </a:p>
          <a:p>
            <a:r>
              <a:rPr kumimoji="1" lang="ja-JP" altLang="en-US" smtClean="0"/>
              <a:t>ユーザ端末をもうひとつ足す</a:t>
            </a:r>
            <a:endParaRPr kumimoji="1" lang="en-US" altLang="ja-JP" smtClean="0"/>
          </a:p>
          <a:p>
            <a:endParaRPr kumimoji="1" lang="en-US" altLang="ja-JP" smtClean="0"/>
          </a:p>
          <a:p>
            <a:r>
              <a:rPr kumimoji="1" lang="en-US" altLang="ja-JP" smtClean="0"/>
              <a:t>Controller</a:t>
            </a:r>
            <a:r>
              <a:rPr kumimoji="1" lang="ja-JP" altLang="en-US" smtClean="0"/>
              <a:t>は</a:t>
            </a:r>
            <a:endParaRPr kumimoji="1" lang="en-US" altLang="ja-JP" smtClean="0"/>
          </a:p>
          <a:p>
            <a:r>
              <a:rPr kumimoji="1" lang="ja-JP" altLang="en-US" smtClean="0"/>
              <a:t>・・・の線と実線の両方もってる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11</a:t>
            </a:fld>
            <a:endParaRPr kumimoji="1" lang="ja-JP" altLang="en-US"/>
          </a:p>
        </p:txBody>
      </p:sp>
    </p:spTree>
    <p:extLst>
      <p:ext uri="{BB962C8B-B14F-4D97-AF65-F5344CB8AC3E}">
        <p14:creationId xmlns:p14="http://schemas.microsoft.com/office/powerpoint/2010/main" val="424947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err="1" smtClean="0"/>
              <a:t>FlowMod</a:t>
            </a:r>
            <a:r>
              <a:rPr kumimoji="1" lang="ja-JP" altLang="en-US" smtClean="0"/>
              <a:t>はとりあえず</a:t>
            </a:r>
            <a:r>
              <a:rPr kumimoji="1" lang="en-US" altLang="ja-JP" smtClean="0"/>
              <a:t>3</a:t>
            </a:r>
            <a:r>
              <a:rPr kumimoji="1" lang="ja-JP" altLang="en-US" err="1" smtClean="0"/>
              <a:t>つの</a:t>
            </a:r>
            <a:r>
              <a:rPr kumimoji="1" lang="ja-JP" altLang="en-US" smtClean="0"/>
              <a:t>スイッチに投げる感じで</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13</a:t>
            </a:fld>
            <a:endParaRPr kumimoji="1" lang="ja-JP" altLang="en-US"/>
          </a:p>
        </p:txBody>
      </p:sp>
    </p:spTree>
    <p:extLst>
      <p:ext uri="{BB962C8B-B14F-4D97-AF65-F5344CB8AC3E}">
        <p14:creationId xmlns:p14="http://schemas.microsoft.com/office/powerpoint/2010/main" val="224155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VM</a:t>
            </a:r>
            <a:r>
              <a:rPr kumimoji="1" lang="ja-JP" altLang="en-US" baseline="0" smtClean="0"/>
              <a:t> </a:t>
            </a:r>
            <a:r>
              <a:rPr kumimoji="1" lang="en-US" altLang="ja-JP" baseline="0" smtClean="0"/>
              <a:t>Manager</a:t>
            </a:r>
            <a:r>
              <a:rPr kumimoji="1" lang="ja-JP" altLang="en-US" baseline="0" smtClean="0"/>
              <a:t>の赤線はいらない</a:t>
            </a:r>
            <a:endParaRPr kumimoji="1" lang="en-US" altLang="ja-JP" baseline="0" smtClean="0"/>
          </a:p>
          <a:p>
            <a:r>
              <a:rPr kumimoji="1" lang="ja-JP" altLang="en-US" smtClean="0"/>
              <a:t>コンテナも赤塗いらない</a:t>
            </a:r>
            <a:endParaRPr kumimoji="1" lang="en-US" altLang="ja-JP" smtClean="0"/>
          </a:p>
          <a:p>
            <a:endParaRPr kumimoji="1" lang="en-US" altLang="ja-JP" smtClean="0"/>
          </a:p>
          <a:p>
            <a:r>
              <a:rPr kumimoji="1" lang="ja-JP" altLang="en-US" smtClean="0"/>
              <a:t>ここでコンテナたす</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15</a:t>
            </a:fld>
            <a:endParaRPr kumimoji="1" lang="ja-JP" altLang="en-US"/>
          </a:p>
        </p:txBody>
      </p:sp>
    </p:spTree>
    <p:extLst>
      <p:ext uri="{BB962C8B-B14F-4D97-AF65-F5344CB8AC3E}">
        <p14:creationId xmlns:p14="http://schemas.microsoft.com/office/powerpoint/2010/main" val="278333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16</a:t>
            </a:fld>
            <a:endParaRPr kumimoji="1" lang="ja-JP" altLang="en-US"/>
          </a:p>
        </p:txBody>
      </p:sp>
    </p:spTree>
    <p:extLst>
      <p:ext uri="{BB962C8B-B14F-4D97-AF65-F5344CB8AC3E}">
        <p14:creationId xmlns:p14="http://schemas.microsoft.com/office/powerpoint/2010/main" val="135945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aseline="0" smtClean="0"/>
          </a:p>
          <a:p>
            <a:r>
              <a:rPr kumimoji="1" lang="en-US" altLang="ja-JP" baseline="0" smtClean="0"/>
              <a:t>4. DPID</a:t>
            </a:r>
            <a:r>
              <a:rPr kumimoji="1" lang="ja-JP" altLang="en-US" baseline="0" err="1" smtClean="0"/>
              <a:t>，</a:t>
            </a:r>
            <a:r>
              <a:rPr kumimoji="1" lang="ja-JP" altLang="en-US" baseline="0" smtClean="0"/>
              <a:t>コントローラのローカルタイムスタンプ，受信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数を変数に代入（ここでは最新エントリと呼ぶ）</a:t>
            </a:r>
          </a:p>
          <a:p>
            <a:endParaRPr kumimoji="1" lang="ja-JP" altLang="en-US" baseline="0" smtClean="0"/>
          </a:p>
          <a:p>
            <a:r>
              <a:rPr kumimoji="1" lang="en-US" altLang="ja-JP" baseline="0" smtClean="0"/>
              <a:t>5. </a:t>
            </a:r>
            <a:r>
              <a:rPr kumimoji="1" lang="ja-JP" altLang="en-US" baseline="0" smtClean="0"/>
              <a:t>同じ</a:t>
            </a:r>
            <a:r>
              <a:rPr kumimoji="1" lang="en-US" altLang="ja-JP" baseline="0" smtClean="0"/>
              <a:t>DPID</a:t>
            </a:r>
            <a:r>
              <a:rPr kumimoji="1" lang="ja-JP" altLang="en-US" baseline="0" smtClean="0"/>
              <a:t>のスイッチの，ひとつまえのローカルタイムスタンプ，受信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数を取得（旧エントリ）</a:t>
            </a:r>
          </a:p>
          <a:p>
            <a:endParaRPr kumimoji="1" lang="ja-JP" altLang="en-US" baseline="0" smtClean="0"/>
          </a:p>
          <a:p>
            <a:r>
              <a:rPr kumimoji="1" lang="en-US" altLang="ja-JP" baseline="0" smtClean="0"/>
              <a:t>6. </a:t>
            </a:r>
            <a:r>
              <a:rPr kumimoji="1" lang="ja-JP" altLang="en-US" baseline="0" smtClean="0"/>
              <a:t>以下を計算する</a:t>
            </a:r>
          </a:p>
          <a:p>
            <a:endParaRPr kumimoji="1" lang="ja-JP" altLang="en-US" baseline="0" smtClean="0"/>
          </a:p>
          <a:p>
            <a:r>
              <a:rPr kumimoji="1" lang="en-US" altLang="ja-JP" baseline="0" smtClean="0"/>
              <a:t>T = </a:t>
            </a:r>
            <a:r>
              <a:rPr kumimoji="1" lang="ja-JP" altLang="en-US" baseline="0" smtClean="0"/>
              <a:t>最新</a:t>
            </a:r>
            <a:r>
              <a:rPr kumimoji="1" lang="en-US" altLang="ja-JP" baseline="0" smtClean="0"/>
              <a:t>TS - </a:t>
            </a:r>
            <a:r>
              <a:rPr kumimoji="1" lang="ja-JP" altLang="en-US" baseline="0" smtClean="0"/>
              <a:t>旧</a:t>
            </a:r>
            <a:r>
              <a:rPr kumimoji="1" lang="en-US" altLang="ja-JP" baseline="0" smtClean="0"/>
              <a:t>TS</a:t>
            </a:r>
          </a:p>
          <a:p>
            <a:r>
              <a:rPr kumimoji="1" lang="en-US" altLang="ja-JP" baseline="0" err="1" smtClean="0"/>
              <a:t>rx</a:t>
            </a:r>
            <a:r>
              <a:rPr kumimoji="1" lang="en-US" altLang="ja-JP" baseline="0" smtClean="0"/>
              <a:t> = </a:t>
            </a:r>
            <a:r>
              <a:rPr kumimoji="1" lang="ja-JP" altLang="en-US" baseline="0" smtClean="0"/>
              <a:t>最新受信</a:t>
            </a:r>
            <a:r>
              <a:rPr kumimoji="1" lang="en-US" altLang="ja-JP" baseline="0" smtClean="0"/>
              <a:t>P</a:t>
            </a:r>
            <a:r>
              <a:rPr kumimoji="1" lang="ja-JP" altLang="en-US" baseline="0" smtClean="0"/>
              <a:t>数 </a:t>
            </a:r>
            <a:r>
              <a:rPr kumimoji="1" lang="en-US" altLang="ja-JP" baseline="0" smtClean="0"/>
              <a:t>- </a:t>
            </a:r>
            <a:r>
              <a:rPr kumimoji="1" lang="ja-JP" altLang="en-US" baseline="0" smtClean="0"/>
              <a:t>旧受信</a:t>
            </a:r>
            <a:r>
              <a:rPr kumimoji="1" lang="en-US" altLang="ja-JP" baseline="0" smtClean="0"/>
              <a:t>P</a:t>
            </a:r>
            <a:r>
              <a:rPr kumimoji="1" lang="ja-JP" altLang="en-US" baseline="0" smtClean="0"/>
              <a:t>数</a:t>
            </a:r>
          </a:p>
          <a:p>
            <a:r>
              <a:rPr kumimoji="1" lang="en-US" altLang="ja-JP" baseline="0" err="1" smtClean="0"/>
              <a:t>tx</a:t>
            </a:r>
            <a:r>
              <a:rPr kumimoji="1" lang="en-US" altLang="ja-JP" baseline="0" smtClean="0"/>
              <a:t> = </a:t>
            </a:r>
            <a:r>
              <a:rPr kumimoji="1" lang="ja-JP" altLang="en-US" baseline="0" smtClean="0"/>
              <a:t>最新転送</a:t>
            </a:r>
            <a:r>
              <a:rPr kumimoji="1" lang="en-US" altLang="ja-JP" baseline="0" smtClean="0"/>
              <a:t>P</a:t>
            </a:r>
            <a:r>
              <a:rPr kumimoji="1" lang="ja-JP" altLang="en-US" baseline="0" smtClean="0"/>
              <a:t>数 </a:t>
            </a:r>
            <a:r>
              <a:rPr kumimoji="1" lang="en-US" altLang="ja-JP" baseline="0" smtClean="0"/>
              <a:t>- </a:t>
            </a:r>
            <a:r>
              <a:rPr kumimoji="1" lang="ja-JP" altLang="en-US" baseline="0" smtClean="0"/>
              <a:t>旧転送</a:t>
            </a:r>
            <a:r>
              <a:rPr kumimoji="1" lang="en-US" altLang="ja-JP" baseline="0" smtClean="0"/>
              <a:t>P</a:t>
            </a:r>
            <a:r>
              <a:rPr kumimoji="1" lang="ja-JP" altLang="en-US" baseline="0" smtClean="0"/>
              <a:t>数</a:t>
            </a:r>
          </a:p>
          <a:p>
            <a:endParaRPr kumimoji="1" lang="ja-JP" altLang="en-US" baseline="0" smtClean="0"/>
          </a:p>
          <a:p>
            <a:r>
              <a:rPr kumimoji="1" lang="en-US" altLang="ja-JP" baseline="0" err="1" smtClean="0"/>
              <a:t>rt_rate</a:t>
            </a:r>
            <a:r>
              <a:rPr kumimoji="1" lang="en-US" altLang="ja-JP" baseline="0" smtClean="0"/>
              <a:t> = </a:t>
            </a:r>
            <a:r>
              <a:rPr kumimoji="1" lang="en-US" altLang="ja-JP" baseline="0" err="1" smtClean="0"/>
              <a:t>rx</a:t>
            </a:r>
            <a:r>
              <a:rPr kumimoji="1" lang="en-US" altLang="ja-JP" baseline="0" smtClean="0"/>
              <a:t> / </a:t>
            </a:r>
            <a:r>
              <a:rPr kumimoji="1" lang="en-US" altLang="ja-JP" baseline="0" err="1" smtClean="0"/>
              <a:t>tx</a:t>
            </a:r>
            <a:endParaRPr kumimoji="1" lang="en-US" altLang="ja-JP" baseline="0" smtClean="0"/>
          </a:p>
          <a:p>
            <a:r>
              <a:rPr kumimoji="1" lang="en-US" altLang="ja-JP" baseline="0" err="1" smtClean="0"/>
              <a:t>tx_speed</a:t>
            </a:r>
            <a:r>
              <a:rPr kumimoji="1" lang="en-US" altLang="ja-JP" baseline="0" smtClean="0"/>
              <a:t> = </a:t>
            </a:r>
            <a:r>
              <a:rPr kumimoji="1" lang="en-US" altLang="ja-JP" baseline="0" err="1" smtClean="0"/>
              <a:t>tx</a:t>
            </a:r>
            <a:r>
              <a:rPr kumimoji="1" lang="en-US" altLang="ja-JP" baseline="0" smtClean="0"/>
              <a:t> / T</a:t>
            </a:r>
          </a:p>
          <a:p>
            <a:endParaRPr kumimoji="1" lang="en-US" altLang="ja-JP" baseline="0" smtClean="0"/>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18</a:t>
            </a:fld>
            <a:endParaRPr kumimoji="1" lang="ja-JP" altLang="en-US"/>
          </a:p>
        </p:txBody>
      </p:sp>
    </p:spTree>
    <p:extLst>
      <p:ext uri="{BB962C8B-B14F-4D97-AF65-F5344CB8AC3E}">
        <p14:creationId xmlns:p14="http://schemas.microsoft.com/office/powerpoint/2010/main" val="37432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数字を前のページから引き続き使うならページタイトルは統一する</a:t>
            </a:r>
            <a:endParaRPr kumimoji="1" lang="en-US" altLang="ja-JP" smtClean="0"/>
          </a:p>
          <a:p>
            <a:endParaRPr kumimoji="1" lang="en-US" altLang="ja-JP" smtClean="0"/>
          </a:p>
          <a:p>
            <a:r>
              <a:rPr kumimoji="1" lang="en-US" altLang="ja-JP" baseline="0" smtClean="0"/>
              <a:t>7. </a:t>
            </a:r>
            <a:r>
              <a:rPr kumimoji="1" lang="en-US" altLang="ja-JP" baseline="0" err="1" smtClean="0"/>
              <a:t>rt_rate</a:t>
            </a:r>
            <a:r>
              <a:rPr kumimoji="1" lang="ja-JP" altLang="en-US" baseline="0" smtClean="0"/>
              <a:t>と</a:t>
            </a:r>
            <a:r>
              <a:rPr kumimoji="1" lang="en-US" altLang="ja-JP" baseline="0" err="1" smtClean="0"/>
              <a:t>tx_speed</a:t>
            </a:r>
            <a:r>
              <a:rPr kumimoji="1" lang="ja-JP" altLang="en-US" baseline="0" smtClean="0"/>
              <a:t>をそれぞれの閾値</a:t>
            </a:r>
            <a:r>
              <a:rPr kumimoji="1" lang="en-US" altLang="ja-JP" baseline="0" err="1" smtClean="0"/>
              <a:t>rt_rate_limit</a:t>
            </a:r>
            <a:r>
              <a:rPr kumimoji="1" lang="en-US" altLang="ja-JP" baseline="0" smtClean="0"/>
              <a:t>, tx_speed0</a:t>
            </a:r>
            <a:r>
              <a:rPr kumimoji="1" lang="ja-JP" altLang="en-US" baseline="0" smtClean="0"/>
              <a:t>と比較し，以下の関係が成り立てばその</a:t>
            </a:r>
            <a:r>
              <a:rPr kumimoji="1" lang="en-US" altLang="ja-JP" baseline="0" smtClean="0"/>
              <a:t>DPID</a:t>
            </a:r>
            <a:r>
              <a:rPr kumimoji="1" lang="ja-JP" altLang="en-US" baseline="0" smtClean="0"/>
              <a:t>のスイッチはアウト</a:t>
            </a:r>
          </a:p>
          <a:p>
            <a:endParaRPr kumimoji="1" lang="ja-JP" altLang="en-US" baseline="0" smtClean="0"/>
          </a:p>
          <a:p>
            <a:r>
              <a:rPr kumimoji="1" lang="en-US" altLang="ja-JP" baseline="0" err="1" smtClean="0"/>
              <a:t>rt_rate</a:t>
            </a:r>
            <a:r>
              <a:rPr kumimoji="1" lang="en-US" altLang="ja-JP" baseline="0" smtClean="0"/>
              <a:t> &lt; rt_rate0</a:t>
            </a:r>
          </a:p>
          <a:p>
            <a:r>
              <a:rPr kumimoji="1" lang="en-US" altLang="ja-JP" baseline="0" err="1" smtClean="0"/>
              <a:t>tx_speed</a:t>
            </a:r>
            <a:r>
              <a:rPr kumimoji="1" lang="en-US" altLang="ja-JP" baseline="0" smtClean="0"/>
              <a:t> &lt; tx_speed0</a:t>
            </a:r>
          </a:p>
          <a:p>
            <a:endParaRPr kumimoji="1" lang="en-US" altLang="ja-JP" baseline="0" smtClean="0"/>
          </a:p>
          <a:p>
            <a:r>
              <a:rPr kumimoji="1" lang="en-US" altLang="ja-JP" baseline="0" smtClean="0"/>
              <a:t>8. </a:t>
            </a:r>
            <a:r>
              <a:rPr kumimoji="1" lang="ja-JP" altLang="en-US" baseline="0" smtClean="0"/>
              <a:t>最新エントリを記録</a:t>
            </a:r>
            <a:endParaRPr kumimoji="1" lang="en-US" altLang="ja-JP" baseline="0" smtClean="0"/>
          </a:p>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19</a:t>
            </a:fld>
            <a:endParaRPr kumimoji="1" lang="ja-JP" altLang="en-US"/>
          </a:p>
        </p:txBody>
      </p:sp>
    </p:spTree>
    <p:extLst>
      <p:ext uri="{BB962C8B-B14F-4D97-AF65-F5344CB8AC3E}">
        <p14:creationId xmlns:p14="http://schemas.microsoft.com/office/powerpoint/2010/main" val="98682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C2FD539-D4B1-44EA-BB6B-D63097300640}"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5152304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146403-4B97-41D7-A8B6-E66EF6C6BD3E}"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69346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287255A-569C-49C5-8EEC-A62557E90FA8}"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1060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305A3F9-C7C1-403C-88BD-79E5D56EA188}"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53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FB32F04-7351-4FDD-9E72-848D13BB8221}"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41231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603FF5A9-4E1D-4B1D-B197-3468D4A78390}"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35620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2BFBB4D5-6ADF-4B0F-9723-C43F2E09DC72}" type="datetime1">
              <a:rPr kumimoji="1" lang="ja-JP" altLang="en-US" smtClean="0"/>
              <a:t>2017/2/8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2380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79DD849-C7A5-42C7-B556-376074735F09}" type="datetime1">
              <a:rPr kumimoji="1" lang="ja-JP" altLang="en-US" smtClean="0"/>
              <a:t>2017/2/8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03832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5B7EB-87C0-4669-8C93-2B04B7B07124}" type="datetime1">
              <a:rPr kumimoji="1" lang="ja-JP" altLang="en-US" smtClean="0"/>
              <a:t>2017/2/8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12099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2DCF96C-E9EB-4FF2-BA9A-1254F84F9B2C}"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1123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003FEA-32B8-4477-AB04-EB048FB7A908}"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57260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fld id="{0C3AFF54-947D-4C03-814E-58BEEDD2027A}" type="datetime1">
              <a:rPr lang="ja-JP" altLang="en-US" smtClean="0"/>
              <a:pPr/>
              <a:t>2017/2/8</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solidFill>
                <a:latin typeface="IPAexゴシック" panose="020B0500000000000000" pitchFamily="50" charset="-128"/>
                <a:ea typeface="IPAexゴシック" panose="020B0500000000000000" pitchFamily="50" charset="-128"/>
              </a:defRPr>
            </a:lvl1pPr>
          </a:lstStyle>
          <a:p>
            <a:fld id="{E052FCD7-98FF-4CD6-BC70-4E1A5DE1A175}" type="slidenum">
              <a:rPr lang="ja-JP" altLang="en-US" smtClean="0"/>
              <a:pPr/>
              <a:t>‹#›</a:t>
            </a:fld>
            <a:endParaRPr lang="ja-JP" altLang="en-US"/>
          </a:p>
        </p:txBody>
      </p:sp>
    </p:spTree>
    <p:extLst>
      <p:ext uri="{BB962C8B-B14F-4D97-AF65-F5344CB8AC3E}">
        <p14:creationId xmlns:p14="http://schemas.microsoft.com/office/powerpoint/2010/main" val="4202163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600" kern="1200">
          <a:solidFill>
            <a:schemeClr val="tx1"/>
          </a:solidFill>
          <a:latin typeface="IPAexゴシック" panose="020B0500000000000000" pitchFamily="50" charset="-128"/>
          <a:ea typeface="IPAexゴシック"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l"/>
        <a:defRPr kumimoji="1" sz="2400" kern="1200">
          <a:solidFill>
            <a:schemeClr val="tx1"/>
          </a:solidFill>
          <a:latin typeface="IPAexゴシック" panose="020B0500000000000000" pitchFamily="50" charset="-128"/>
          <a:ea typeface="IPAexゴシック" panose="020B0500000000000000" pitchFamily="50" charset="-128"/>
          <a:cs typeface="+mn-cs"/>
        </a:defRPr>
      </a:lvl1pPr>
      <a:lvl2pPr marL="685800" indent="-228600" algn="l" defTabSz="914400" rtl="0" eaLnBrk="1" latinLnBrk="0" hangingPunct="1">
        <a:lnSpc>
          <a:spcPct val="90000"/>
        </a:lnSpc>
        <a:spcBef>
          <a:spcPts val="500"/>
        </a:spcBef>
        <a:buFont typeface="Wingdings" panose="05000000000000000000" pitchFamily="2" charset="2"/>
        <a:buChar char="l"/>
        <a:defRPr kumimoji="1" sz="2000" kern="1200">
          <a:solidFill>
            <a:schemeClr val="tx1"/>
          </a:solidFill>
          <a:latin typeface="IPAexゴシック" panose="020B0500000000000000" pitchFamily="50" charset="-128"/>
          <a:ea typeface="IPAexゴシック" panose="020B0500000000000000" pitchFamily="50" charset="-128"/>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kumimoji="1" sz="1800" kern="1200">
          <a:solidFill>
            <a:schemeClr val="tx1"/>
          </a:solidFill>
          <a:latin typeface="IPAexゴシック" panose="020B0500000000000000" pitchFamily="50" charset="-128"/>
          <a:ea typeface="IPAexゴシック" panose="020B0500000000000000" pitchFamily="50" charset="-128"/>
          <a:cs typeface="+mn-cs"/>
        </a:defRPr>
      </a:lvl3pPr>
      <a:lvl4pPr marL="1600200" indent="-228600" algn="l" defTabSz="914400" rtl="0" eaLnBrk="1" latinLnBrk="0" hangingPunct="1">
        <a:lnSpc>
          <a:spcPct val="90000"/>
        </a:lnSpc>
        <a:spcBef>
          <a:spcPts val="500"/>
        </a:spcBef>
        <a:buFont typeface="Wingdings" panose="05000000000000000000" pitchFamily="2" charset="2"/>
        <a:buChar char="l"/>
        <a:defRPr kumimoji="1" sz="1600" kern="1200">
          <a:solidFill>
            <a:schemeClr val="tx1"/>
          </a:solidFill>
          <a:latin typeface="IPAexゴシック" panose="020B0500000000000000" pitchFamily="50" charset="-128"/>
          <a:ea typeface="IPAexゴシック" panose="020B0500000000000000" pitchFamily="50" charset="-128"/>
          <a:cs typeface="+mn-cs"/>
        </a:defRPr>
      </a:lvl4pPr>
      <a:lvl5pPr marL="2057400" indent="-228600" algn="l" defTabSz="914400" rtl="0" eaLnBrk="1" latinLnBrk="0" hangingPunct="1">
        <a:lnSpc>
          <a:spcPct val="90000"/>
        </a:lnSpc>
        <a:spcBef>
          <a:spcPts val="500"/>
        </a:spcBef>
        <a:buFont typeface="Wingdings" panose="05000000000000000000" pitchFamily="2" charset="2"/>
        <a:buChar char="l"/>
        <a:defRPr kumimoji="1" sz="1600" kern="1200">
          <a:solidFill>
            <a:schemeClr val="tx1"/>
          </a:solidFill>
          <a:latin typeface="IPAexゴシック" panose="020B0500000000000000" pitchFamily="50" charset="-128"/>
          <a:ea typeface="IPAexゴシック"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l"/>
            <a:r>
              <a:rPr lang="ja-JP" altLang="en-US" sz="4800"/>
              <a:t>情報ネットワーク学</a:t>
            </a:r>
            <a:r>
              <a:rPr lang="ja-JP" altLang="en-US" sz="4800" smtClean="0"/>
              <a:t>演習 </a:t>
            </a:r>
            <a:r>
              <a:rPr lang="en-US" altLang="ja-JP" sz="4800" smtClean="0"/>
              <a:t>II</a:t>
            </a:r>
            <a:br>
              <a:rPr lang="en-US" altLang="ja-JP" sz="4800" smtClean="0"/>
            </a:br>
            <a:r>
              <a:rPr lang="ja-JP" altLang="en-US" sz="4000" smtClean="0"/>
              <a:t>（</a:t>
            </a:r>
            <a:r>
              <a:rPr lang="en-US" altLang="ja-JP" sz="4000" smtClean="0"/>
              <a:t>Mini IaaS</a:t>
            </a:r>
            <a:r>
              <a:rPr lang="ja-JP" altLang="en-US" sz="4000" smtClean="0"/>
              <a:t>の実装）</a:t>
            </a:r>
            <a:endParaRPr kumimoji="1" lang="ja-JP" altLang="en-US" sz="3200"/>
          </a:p>
        </p:txBody>
      </p:sp>
      <p:sp>
        <p:nvSpPr>
          <p:cNvPr id="3" name="サブタイトル 2"/>
          <p:cNvSpPr>
            <a:spLocks noGrp="1"/>
          </p:cNvSpPr>
          <p:nvPr>
            <p:ph type="subTitle" idx="1"/>
          </p:nvPr>
        </p:nvSpPr>
        <p:spPr>
          <a:xfrm>
            <a:off x="1143000" y="3602038"/>
            <a:ext cx="6858000" cy="668747"/>
          </a:xfrm>
        </p:spPr>
        <p:txBody>
          <a:bodyPr>
            <a:normAutofit/>
          </a:bodyPr>
          <a:lstStyle/>
          <a:p>
            <a:pPr algn="r"/>
            <a:r>
              <a:rPr kumimoji="1" lang="en-US" altLang="ja-JP" sz="4000" smtClean="0"/>
              <a:t>3</a:t>
            </a:r>
            <a:r>
              <a:rPr kumimoji="1" lang="ja-JP" altLang="en-US" sz="4000" smtClean="0"/>
              <a:t>班</a:t>
            </a:r>
          </a:p>
        </p:txBody>
      </p:sp>
      <p:graphicFrame>
        <p:nvGraphicFramePr>
          <p:cNvPr id="5" name="表 4"/>
          <p:cNvGraphicFramePr>
            <a:graphicFrameLocks noGrp="1"/>
          </p:cNvGraphicFramePr>
          <p:nvPr>
            <p:extLst>
              <p:ext uri="{D42A27DB-BD31-4B8C-83A1-F6EECF244321}">
                <p14:modId xmlns:p14="http://schemas.microsoft.com/office/powerpoint/2010/main" val="3446747559"/>
              </p:ext>
            </p:extLst>
          </p:nvPr>
        </p:nvGraphicFramePr>
        <p:xfrm>
          <a:off x="2351313" y="4508292"/>
          <a:ext cx="5649687" cy="1854200"/>
        </p:xfrm>
        <a:graphic>
          <a:graphicData uri="http://schemas.openxmlformats.org/drawingml/2006/table">
            <a:tbl>
              <a:tblPr firstRow="1" bandRow="1">
                <a:tableStyleId>{5C22544A-7EE6-4342-B048-85BDC9FD1C3A}</a:tableStyleId>
              </a:tblPr>
              <a:tblGrid>
                <a:gridCol w="1201006">
                  <a:extLst>
                    <a:ext uri="{9D8B030D-6E8A-4147-A177-3AD203B41FA5}">
                      <a16:colId xmlns="" xmlns:a16="http://schemas.microsoft.com/office/drawing/2014/main" val="821896975"/>
                    </a:ext>
                  </a:extLst>
                </a:gridCol>
                <a:gridCol w="1156595">
                  <a:extLst>
                    <a:ext uri="{9D8B030D-6E8A-4147-A177-3AD203B41FA5}">
                      <a16:colId xmlns="" xmlns:a16="http://schemas.microsoft.com/office/drawing/2014/main" val="2795701372"/>
                    </a:ext>
                  </a:extLst>
                </a:gridCol>
                <a:gridCol w="3292086">
                  <a:extLst>
                    <a:ext uri="{9D8B030D-6E8A-4147-A177-3AD203B41FA5}">
                      <a16:colId xmlns="" xmlns:a16="http://schemas.microsoft.com/office/drawing/2014/main" val="33827425"/>
                    </a:ext>
                  </a:extLst>
                </a:gridCol>
              </a:tblGrid>
              <a:tr h="370840">
                <a:tc>
                  <a:txBody>
                    <a:bodyPr/>
                    <a:lstStyle/>
                    <a:p>
                      <a:pPr algn="ctr"/>
                      <a:r>
                        <a:rPr kumimoji="1" lang="ja-JP" altLang="en-US" dirty="0" smtClean="0">
                          <a:ea typeface="IPAexゴシック" panose="020B0500000000000000" pitchFamily="50" charset="-128"/>
                        </a:rPr>
                        <a:t>名前</a:t>
                      </a:r>
                      <a:endParaRPr kumimoji="1" lang="ja-JP" altLang="en-US" dirty="0">
                        <a:ea typeface="IPAexゴシック" panose="020B0500000000000000" pitchFamily="50" charset="-128"/>
                      </a:endParaRPr>
                    </a:p>
                  </a:txBody>
                  <a:tcPr/>
                </a:tc>
                <a:tc>
                  <a:txBody>
                    <a:bodyPr/>
                    <a:lstStyle/>
                    <a:p>
                      <a:pPr algn="ctr"/>
                      <a:r>
                        <a:rPr kumimoji="1" lang="ja-JP" altLang="en-US" smtClean="0">
                          <a:ea typeface="IPAexゴシック" panose="020B0500000000000000" pitchFamily="50" charset="-128"/>
                        </a:rPr>
                        <a:t>学籍番号</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email</a:t>
                      </a:r>
                      <a:endParaRPr kumimoji="1" lang="ja-JP" altLang="en-US">
                        <a:ea typeface="IPAexゴシック" panose="020B0500000000000000" pitchFamily="50" charset="-128"/>
                      </a:endParaRPr>
                    </a:p>
                  </a:txBody>
                  <a:tcPr/>
                </a:tc>
                <a:extLst>
                  <a:ext uri="{0D108BD9-81ED-4DB2-BD59-A6C34878D82A}">
                    <a16:rowId xmlns="" xmlns:a16="http://schemas.microsoft.com/office/drawing/2014/main" val="2233441883"/>
                  </a:ext>
                </a:extLst>
              </a:tr>
              <a:tr h="370840">
                <a:tc>
                  <a:txBody>
                    <a:bodyPr/>
                    <a:lstStyle/>
                    <a:p>
                      <a:r>
                        <a:rPr kumimoji="1" lang="ja-JP" altLang="en-US" smtClean="0">
                          <a:ea typeface="IPAexゴシック" panose="020B0500000000000000" pitchFamily="50" charset="-128"/>
                        </a:rPr>
                        <a:t>阿部 修也</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33E16002</a:t>
                      </a:r>
                      <a:endParaRPr kumimoji="1" lang="ja-JP" altLang="en-US">
                        <a:ea typeface="IPAexゴシック" panose="020B0500000000000000" pitchFamily="50" charset="-128"/>
                      </a:endParaRPr>
                    </a:p>
                  </a:txBody>
                  <a:tcPr/>
                </a:tc>
                <a:tc>
                  <a:txBody>
                    <a:bodyPr/>
                    <a:lstStyle/>
                    <a:p>
                      <a:r>
                        <a:rPr kumimoji="1" lang="en-US" altLang="ja-JP" dirty="0" smtClean="0">
                          <a:ea typeface="IPAexゴシック" panose="020B0500000000000000" pitchFamily="50" charset="-128"/>
                        </a:rPr>
                        <a:t>s-abe@ist.osaka-u.ac.jp</a:t>
                      </a:r>
                      <a:endParaRPr kumimoji="1" lang="ja-JP" altLang="en-US" dirty="0">
                        <a:ea typeface="IPAexゴシック" panose="020B0500000000000000" pitchFamily="50" charset="-128"/>
                      </a:endParaRPr>
                    </a:p>
                  </a:txBody>
                  <a:tcPr/>
                </a:tc>
                <a:extLst>
                  <a:ext uri="{0D108BD9-81ED-4DB2-BD59-A6C34878D82A}">
                    <a16:rowId xmlns="" xmlns:a16="http://schemas.microsoft.com/office/drawing/2014/main" val="814165020"/>
                  </a:ext>
                </a:extLst>
              </a:tr>
              <a:tr h="370840">
                <a:tc>
                  <a:txBody>
                    <a:bodyPr/>
                    <a:lstStyle/>
                    <a:p>
                      <a:r>
                        <a:rPr kumimoji="1" lang="ja-JP" altLang="en-US" smtClean="0">
                          <a:ea typeface="IPAexゴシック" panose="020B0500000000000000" pitchFamily="50" charset="-128"/>
                        </a:rPr>
                        <a:t>佐竹 幸大</a:t>
                      </a:r>
                    </a:p>
                  </a:txBody>
                  <a:tcPr/>
                </a:tc>
                <a:tc>
                  <a:txBody>
                    <a:bodyPr/>
                    <a:lstStyle/>
                    <a:p>
                      <a:pPr algn="ctr"/>
                      <a:r>
                        <a:rPr kumimoji="1" lang="en-US" altLang="ja-JP" dirty="0" smtClean="0">
                          <a:ea typeface="IPAexゴシック" panose="020B0500000000000000" pitchFamily="50" charset="-128"/>
                        </a:rPr>
                        <a:t>33E16010</a:t>
                      </a:r>
                      <a:endParaRPr kumimoji="1" lang="ja-JP" altLang="en-US" dirty="0">
                        <a:ea typeface="IPAexゴシック" panose="020B0500000000000000"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ea typeface="IPAexゴシック" panose="020B0500000000000000" pitchFamily="50" charset="-128"/>
                        </a:rPr>
                        <a:t>k-satake@ist.osaka-u.ac.jp</a:t>
                      </a:r>
                      <a:endParaRPr kumimoji="1" lang="ja-JP" altLang="en-US" dirty="0" smtClean="0">
                        <a:ea typeface="IPAexゴシック" panose="020B0500000000000000" pitchFamily="50" charset="-128"/>
                      </a:endParaRPr>
                    </a:p>
                  </a:txBody>
                  <a:tcPr/>
                </a:tc>
                <a:extLst>
                  <a:ext uri="{0D108BD9-81ED-4DB2-BD59-A6C34878D82A}">
                    <a16:rowId xmlns="" xmlns:a16="http://schemas.microsoft.com/office/drawing/2014/main" val="2480746386"/>
                  </a:ext>
                </a:extLst>
              </a:tr>
              <a:tr h="370840">
                <a:tc>
                  <a:txBody>
                    <a:bodyPr/>
                    <a:lstStyle/>
                    <a:p>
                      <a:r>
                        <a:rPr kumimoji="1" lang="ja-JP" altLang="en-US" sz="1800" dirty="0" smtClean="0">
                          <a:ea typeface="IPAexゴシック" panose="020B0500000000000000" pitchFamily="50" charset="-128"/>
                        </a:rPr>
                        <a:t>錦織 秀</a:t>
                      </a:r>
                      <a:endParaRPr kumimoji="1" lang="ja-JP" altLang="en-US" dirty="0">
                        <a:ea typeface="IPAexゴシック" panose="020B0500000000000000" pitchFamily="50" charset="-128"/>
                      </a:endParaRPr>
                    </a:p>
                  </a:txBody>
                  <a:tcPr/>
                </a:tc>
                <a:tc>
                  <a:txBody>
                    <a:bodyPr/>
                    <a:lstStyle/>
                    <a:p>
                      <a:pPr algn="ctr"/>
                      <a:r>
                        <a:rPr lang="en-US" altLang="ja-JP" sz="1800" smtClean="0">
                          <a:ea typeface="IPAexゴシック" panose="020B0500000000000000" pitchFamily="50" charset="-128"/>
                        </a:rPr>
                        <a:t>33E16015</a:t>
                      </a:r>
                      <a:endParaRPr kumimoji="1" lang="ja-JP" altLang="en-US">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smtClean="0">
                          <a:ea typeface="IPAexゴシック" panose="020B0500000000000000" pitchFamily="50" charset="-128"/>
                        </a:rPr>
                        <a:t>nishikori.shu@ist.osaka-u.ac.jp</a:t>
                      </a:r>
                      <a:endParaRPr kumimoji="1" lang="ja-JP" altLang="en-US" sz="1800" dirty="0" smtClean="0">
                        <a:ea typeface="IPAexゴシック" panose="020B0500000000000000" pitchFamily="50" charset="-128"/>
                      </a:endParaRPr>
                    </a:p>
                  </a:txBody>
                  <a:tcPr/>
                </a:tc>
                <a:extLst>
                  <a:ext uri="{0D108BD9-81ED-4DB2-BD59-A6C34878D82A}">
                    <a16:rowId xmlns="" xmlns:a16="http://schemas.microsoft.com/office/drawing/2014/main" val="2528338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smtClean="0">
                          <a:ea typeface="IPAexゴシック" panose="020B0500000000000000" pitchFamily="50" charset="-128"/>
                        </a:rPr>
                        <a:t>西村 友佑</a:t>
                      </a:r>
                    </a:p>
                  </a:txBody>
                  <a:tcPr/>
                </a:tc>
                <a:tc>
                  <a:txBody>
                    <a:bodyPr/>
                    <a:lstStyle/>
                    <a:p>
                      <a:pPr algn="ctr"/>
                      <a:r>
                        <a:rPr kumimoji="1" lang="en-US" altLang="ja-JP" dirty="0" smtClean="0">
                          <a:ea typeface="IPAexゴシック" panose="020B0500000000000000" pitchFamily="50" charset="-128"/>
                        </a:rPr>
                        <a:t>33E16016</a:t>
                      </a:r>
                      <a:endParaRPr kumimoji="1" lang="ja-JP" altLang="en-US" dirty="0">
                        <a:ea typeface="IPAexゴシック" panose="020B0500000000000000"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y-nishimura</a:t>
                      </a:r>
                      <a:r>
                        <a:rPr kumimoji="1" lang="en-US" altLang="ja-JP" dirty="0" smtClean="0">
                          <a:ea typeface="IPAexゴシック" panose="020B0500000000000000" pitchFamily="50" charset="-128"/>
                        </a:rPr>
                        <a:t>@ist.osaka-u.ac.jp</a:t>
                      </a:r>
                      <a:endParaRPr kumimoji="1" lang="ja-JP" altLang="en-US" dirty="0" smtClean="0">
                        <a:ea typeface="IPAexゴシック" panose="020B0500000000000000" pitchFamily="50" charset="-128"/>
                      </a:endParaRPr>
                    </a:p>
                  </a:txBody>
                  <a:tcPr/>
                </a:tc>
              </a:tr>
            </a:tbl>
          </a:graphicData>
        </a:graphic>
      </p:graphicFrame>
    </p:spTree>
    <p:extLst>
      <p:ext uri="{BB962C8B-B14F-4D97-AF65-F5344CB8AC3E}">
        <p14:creationId xmlns:p14="http://schemas.microsoft.com/office/powerpoint/2010/main" val="3636905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2.3 VM</a:t>
            </a:r>
            <a:r>
              <a:rPr lang="ja-JP" altLang="en-US"/>
              <a:t>マネージャ</a:t>
            </a:r>
            <a:r>
              <a:rPr kumimoji="1" lang="en-US" altLang="ja-JP" smtClean="0"/>
              <a:t>/</a:t>
            </a:r>
            <a:r>
              <a:rPr kumimoji="1" lang="ja-JP" altLang="en-US" smtClean="0"/>
              <a:t>サーバの起動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10</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367680" y="4157224"/>
            <a:ext cx="717631" cy="488213"/>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H="1">
            <a:off x="3506769" y="4448794"/>
            <a:ext cx="125746" cy="8524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5681436" y="4359908"/>
            <a:ext cx="669972" cy="94282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p:nvPr/>
        </p:nvCxnSpPr>
        <p:spPr>
          <a:xfrm rot="5400000" flipH="1" flipV="1">
            <a:off x="2506373" y="4840650"/>
            <a:ext cx="1460810" cy="430027"/>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カギ線コネクタ 95"/>
          <p:cNvCxnSpPr/>
          <p:nvPr/>
        </p:nvCxnSpPr>
        <p:spPr>
          <a:xfrm rot="16200000" flipV="1">
            <a:off x="4822101" y="4733272"/>
            <a:ext cx="1231205" cy="874388"/>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7" name="角丸四角形 96"/>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8" name="角丸四角形 97"/>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9" name="角丸四角形 98"/>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0" name="グループ化 99"/>
          <p:cNvGrpSpPr/>
          <p:nvPr/>
        </p:nvGrpSpPr>
        <p:grpSpPr>
          <a:xfrm>
            <a:off x="1196087" y="2946570"/>
            <a:ext cx="1484702" cy="1016292"/>
            <a:chOff x="1196087" y="2946570"/>
            <a:chExt cx="1484702" cy="1016292"/>
          </a:xfrm>
        </p:grpSpPr>
        <p:sp>
          <p:nvSpPr>
            <p:cNvPr id="101" name="テキスト ボックス 10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グループ化 102"/>
          <p:cNvGrpSpPr/>
          <p:nvPr/>
        </p:nvGrpSpPr>
        <p:grpSpPr>
          <a:xfrm>
            <a:off x="882642" y="4272138"/>
            <a:ext cx="1534530" cy="1379754"/>
            <a:chOff x="882642" y="4272138"/>
            <a:chExt cx="1534530" cy="1379754"/>
          </a:xfrm>
        </p:grpSpPr>
        <p:sp>
          <p:nvSpPr>
            <p:cNvPr id="104" name="角丸四角形 10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5" name="角丸四角形 104"/>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6" name="角丸四角形 105"/>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7" name="テキスト ボックス 10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2270168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タイトル 1"/>
          <p:cNvSpPr>
            <a:spLocks noGrp="1"/>
          </p:cNvSpPr>
          <p:nvPr>
            <p:ph type="title"/>
          </p:nvPr>
        </p:nvSpPr>
        <p:spPr/>
        <p:txBody>
          <a:bodyPr/>
          <a:lstStyle/>
          <a:p>
            <a:r>
              <a:rPr lang="en-US" altLang="ja-JP" sz="3600" smtClean="0"/>
              <a:t>2.4 </a:t>
            </a:r>
            <a:r>
              <a:rPr lang="ja-JP" altLang="en-US" smtClean="0"/>
              <a:t>ユーザによるコンテナ要求</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11</a:t>
            </a:fld>
            <a:endParaRPr kumimoji="1" lang="ja-JP" altLang="en-US"/>
          </a:p>
        </p:txBody>
      </p:sp>
      <p:grpSp>
        <p:nvGrpSpPr>
          <p:cNvPr id="169" name="グループ化 168"/>
          <p:cNvGrpSpPr/>
          <p:nvPr/>
        </p:nvGrpSpPr>
        <p:grpSpPr>
          <a:xfrm>
            <a:off x="2152481" y="1530774"/>
            <a:ext cx="6066213" cy="4825577"/>
            <a:chOff x="2152481" y="1175181"/>
            <a:chExt cx="6066213" cy="4825577"/>
          </a:xfrm>
        </p:grpSpPr>
        <p:cxnSp>
          <p:nvCxnSpPr>
            <p:cNvPr id="170" name="直線コネクタ 169"/>
            <p:cNvCxnSpPr>
              <a:endCxn id="251"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a:stCxn id="251" idx="3"/>
              <a:endCxn id="246"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a:endCxn id="246"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75" name="テキスト ボックス 17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77" name="テキスト ボックス 17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78" name="円/楕円 17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8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図形グループ 122"/>
            <p:cNvGrpSpPr/>
            <p:nvPr/>
          </p:nvGrpSpPr>
          <p:grpSpPr>
            <a:xfrm>
              <a:off x="3231305" y="3441286"/>
              <a:ext cx="1138205" cy="359009"/>
              <a:chOff x="2832542" y="2161779"/>
              <a:chExt cx="1833091" cy="578187"/>
            </a:xfrm>
          </p:grpSpPr>
          <p:sp>
            <p:nvSpPr>
              <p:cNvPr id="247" name="角丸四角形 24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8" name="角丸四角形 24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9" name="角丸四角形 24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0" name="角丸四角形 24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1" name="フローチャート: 端子 25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2" name="図形グループ 123"/>
            <p:cNvGrpSpPr/>
            <p:nvPr/>
          </p:nvGrpSpPr>
          <p:grpSpPr>
            <a:xfrm>
              <a:off x="4831596" y="3441286"/>
              <a:ext cx="1138205" cy="359009"/>
              <a:chOff x="2832542" y="2161779"/>
              <a:chExt cx="1833091" cy="578187"/>
            </a:xfrm>
          </p:grpSpPr>
          <p:sp>
            <p:nvSpPr>
              <p:cNvPr id="242" name="角丸四角形 24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3" name="角丸四角形 24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4" name="角丸四角形 24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5" name="角丸四角形 24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6" name="フローチャート: 端子 24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3" name="図形グループ 124"/>
            <p:cNvGrpSpPr/>
            <p:nvPr/>
          </p:nvGrpSpPr>
          <p:grpSpPr>
            <a:xfrm>
              <a:off x="4046530" y="2878257"/>
              <a:ext cx="1138205" cy="359009"/>
              <a:chOff x="2832542" y="2161779"/>
              <a:chExt cx="1833091" cy="578187"/>
            </a:xfrm>
          </p:grpSpPr>
          <p:sp>
            <p:nvSpPr>
              <p:cNvPr id="237" name="角丸四角形 23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8" name="角丸四角形 23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9" name="角丸四角形 23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0" name="角丸四角形 23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1" name="フローチャート: 端子 24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84" name="雲形吹き出し 18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5" name="直線コネクタ 18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テキスト ボックス 19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92" name="直線コネクタ 19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図形グループ 138"/>
            <p:cNvGrpSpPr/>
            <p:nvPr/>
          </p:nvGrpSpPr>
          <p:grpSpPr>
            <a:xfrm>
              <a:off x="3021765" y="4947139"/>
              <a:ext cx="1727021" cy="1053619"/>
              <a:chOff x="491908" y="5075816"/>
              <a:chExt cx="2089695" cy="1274879"/>
            </a:xfrm>
          </p:grpSpPr>
          <p:sp>
            <p:nvSpPr>
              <p:cNvPr id="221" name="角丸四角形 22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2" name="直線コネクタ 22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224" name="正方形/長方形 22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5" name="正方形/長方形 22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6" name="テキスト ボックス 22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27" name="テキスト ボックス 22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28" name="図形グループ 169"/>
              <p:cNvGrpSpPr/>
              <p:nvPr/>
            </p:nvGrpSpPr>
            <p:grpSpPr>
              <a:xfrm>
                <a:off x="869743" y="5648682"/>
                <a:ext cx="781646" cy="457251"/>
                <a:chOff x="3578431" y="4446711"/>
                <a:chExt cx="1523207" cy="891053"/>
              </a:xfrm>
            </p:grpSpPr>
            <p:sp>
              <p:nvSpPr>
                <p:cNvPr id="229" name="角丸四角形 228"/>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0" name="直線コネクタ 22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31" name="角丸四角形 230"/>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2" name="直線コネクタ 23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4" name="カギ線コネクタ 19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5" name="図形グループ 140"/>
            <p:cNvGrpSpPr/>
            <p:nvPr/>
          </p:nvGrpSpPr>
          <p:grpSpPr>
            <a:xfrm>
              <a:off x="5874896" y="4947139"/>
              <a:ext cx="1727021" cy="1053619"/>
              <a:chOff x="491908" y="5075816"/>
              <a:chExt cx="2089695" cy="1274879"/>
            </a:xfrm>
          </p:grpSpPr>
          <p:sp>
            <p:nvSpPr>
              <p:cNvPr id="205" name="角丸四角形 20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06" name="直線コネクタ 20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7" name="図形グループ 146"/>
              <p:cNvGrpSpPr/>
              <p:nvPr/>
            </p:nvGrpSpPr>
            <p:grpSpPr>
              <a:xfrm rot="10800000">
                <a:off x="1057315" y="5205088"/>
                <a:ext cx="781646" cy="457251"/>
                <a:chOff x="3578431" y="4446711"/>
                <a:chExt cx="1523207" cy="891053"/>
              </a:xfrm>
            </p:grpSpPr>
            <p:sp>
              <p:nvSpPr>
                <p:cNvPr id="217" name="角丸四角形 21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18" name="直線コネクタ 21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19" name="角丸四角形 21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0" name="直線コネクタ 21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8" name="正方形/長方形 20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09" name="正方形/長方形 20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10" name="テキスト ボックス 20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11" name="テキスト ボックス 21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12" name="図形グループ 152"/>
              <p:cNvGrpSpPr/>
              <p:nvPr/>
            </p:nvGrpSpPr>
            <p:grpSpPr>
              <a:xfrm>
                <a:off x="1031640" y="5648685"/>
                <a:ext cx="457856" cy="153163"/>
                <a:chOff x="3893919" y="4446711"/>
                <a:chExt cx="892231" cy="298471"/>
              </a:xfrm>
            </p:grpSpPr>
            <p:cxnSp>
              <p:nvCxnSpPr>
                <p:cNvPr id="214" name="直線コネクタ 21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6" name="カギ線コネクタ 19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98" name="直線コネクタ 19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8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テキスト ボックス 20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70" name="直線コネクタ 269"/>
          <p:cNvCxnSpPr/>
          <p:nvPr/>
        </p:nvCxnSpPr>
        <p:spPr>
          <a:xfrm flipV="1">
            <a:off x="2367680" y="4157224"/>
            <a:ext cx="717631" cy="488213"/>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a:off x="2152481" y="3850157"/>
            <a:ext cx="850421" cy="126652"/>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86" name="角丸四角形 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87" name="角丸四角形 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8" name="テキスト ボックス 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36648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smtClean="0"/>
              <a:t>2.5	</a:t>
            </a:r>
            <a:r>
              <a:rPr lang="ja-JP" altLang="en-US" smtClean="0"/>
              <a:t>コンテナ立ち上げ要求</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12</a:t>
            </a:fld>
            <a:endParaRPr kumimoji="1" lang="ja-JP" altLang="en-US"/>
          </a:p>
        </p:txBody>
      </p:sp>
      <p:grpSp>
        <p:nvGrpSpPr>
          <p:cNvPr id="86" name="グループ化 85"/>
          <p:cNvGrpSpPr/>
          <p:nvPr/>
        </p:nvGrpSpPr>
        <p:grpSpPr>
          <a:xfrm>
            <a:off x="2152481" y="1530774"/>
            <a:ext cx="6066213" cy="4825577"/>
            <a:chOff x="2152481" y="1175181"/>
            <a:chExt cx="6066213" cy="4825577"/>
          </a:xfrm>
        </p:grpSpPr>
        <p:cxnSp>
          <p:nvCxnSpPr>
            <p:cNvPr id="87" name="直線コネクタ 86"/>
            <p:cNvCxnSpPr>
              <a:endCxn id="168"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168" idx="3"/>
              <a:endCxn id="163"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endCxn id="163"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2" name="テキスト ボックス 9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4" name="テキスト ボックス 93"/>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5" name="円/楕円 94"/>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97"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図形グループ 122"/>
            <p:cNvGrpSpPr/>
            <p:nvPr/>
          </p:nvGrpSpPr>
          <p:grpSpPr>
            <a:xfrm>
              <a:off x="3231305" y="3441286"/>
              <a:ext cx="1138205" cy="359009"/>
              <a:chOff x="2832542" y="2161779"/>
              <a:chExt cx="1833091" cy="578187"/>
            </a:xfrm>
          </p:grpSpPr>
          <p:sp>
            <p:nvSpPr>
              <p:cNvPr id="164" name="角丸四角形 16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フローチャート: 端子 16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99" name="図形グループ 123"/>
            <p:cNvGrpSpPr/>
            <p:nvPr/>
          </p:nvGrpSpPr>
          <p:grpSpPr>
            <a:xfrm>
              <a:off x="4831596" y="3441286"/>
              <a:ext cx="1138205" cy="359009"/>
              <a:chOff x="2832542" y="2161779"/>
              <a:chExt cx="1833091" cy="578187"/>
            </a:xfrm>
          </p:grpSpPr>
          <p:sp>
            <p:nvSpPr>
              <p:cNvPr id="159" name="角丸四角形 15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0" name="角丸四角形 15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フローチャート: 端子 16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0" name="図形グループ 124"/>
            <p:cNvGrpSpPr/>
            <p:nvPr/>
          </p:nvGrpSpPr>
          <p:grpSpPr>
            <a:xfrm>
              <a:off x="4046530" y="2878257"/>
              <a:ext cx="1138205" cy="359009"/>
              <a:chOff x="2832542" y="2161779"/>
              <a:chExt cx="1833091" cy="578187"/>
            </a:xfrm>
          </p:grpSpPr>
          <p:sp>
            <p:nvSpPr>
              <p:cNvPr id="154" name="角丸四角形 15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角丸四角形 15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フローチャート: 端子 15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1" name="雲形吹き出し 100"/>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2" name="直線コネクタ 101"/>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09" name="直線コネクタ 108"/>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図形グループ 138"/>
            <p:cNvGrpSpPr/>
            <p:nvPr/>
          </p:nvGrpSpPr>
          <p:grpSpPr>
            <a:xfrm>
              <a:off x="3021765" y="4947139"/>
              <a:ext cx="1727021" cy="1053619"/>
              <a:chOff x="491908" y="5075816"/>
              <a:chExt cx="2089695" cy="1274879"/>
            </a:xfrm>
          </p:grpSpPr>
          <p:sp>
            <p:nvSpPr>
              <p:cNvPr id="138" name="角丸四角形 13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9" name="直線コネクタ 138"/>
              <p:cNvCxnSpPr>
                <a:stCxn id="141"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141" name="正方形/長方形 14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2" name="正方形/長方形 14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3" name="テキスト ボックス 14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4" name="テキスト ボックス 14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5" name="図形グループ 169"/>
              <p:cNvGrpSpPr/>
              <p:nvPr/>
            </p:nvGrpSpPr>
            <p:grpSpPr>
              <a:xfrm>
                <a:off x="869743" y="5648682"/>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1" name="カギ線コネクタ 110"/>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図形グループ 140"/>
            <p:cNvGrpSpPr/>
            <p:nvPr/>
          </p:nvGrpSpPr>
          <p:grpSpPr>
            <a:xfrm>
              <a:off x="5874896" y="4947139"/>
              <a:ext cx="1727021" cy="1053619"/>
              <a:chOff x="491908" y="5075816"/>
              <a:chExt cx="2089695" cy="1274879"/>
            </a:xfrm>
          </p:grpSpPr>
          <p:sp>
            <p:nvSpPr>
              <p:cNvPr id="122" name="角丸四角形 12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3" name="直線コネクタ 12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4" name="図形グループ 146"/>
              <p:cNvGrpSpPr/>
              <p:nvPr/>
            </p:nvGrpSpPr>
            <p:grpSpPr>
              <a:xfrm rot="10800000">
                <a:off x="1057315" y="5205088"/>
                <a:ext cx="781646" cy="457251"/>
                <a:chOff x="3578431" y="4446711"/>
                <a:chExt cx="1523207" cy="891053"/>
              </a:xfrm>
            </p:grpSpPr>
            <p:sp>
              <p:nvSpPr>
                <p:cNvPr id="134" name="角丸四角形 13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5" name="直線コネクタ 13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36" name="角丸四角形 13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7" name="直線コネクタ 13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5" name="正方形/長方形 12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6" name="正方形/長方形 12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7" name="テキスト ボックス 126"/>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28" name="テキスト ボックス 127"/>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29" name="図形グループ 152"/>
              <p:cNvGrpSpPr/>
              <p:nvPr/>
            </p:nvGrpSpPr>
            <p:grpSpPr>
              <a:xfrm>
                <a:off x="1031640" y="5648685"/>
                <a:ext cx="457856" cy="153163"/>
                <a:chOff x="3893919" y="4446711"/>
                <a:chExt cx="892231" cy="298471"/>
              </a:xfrm>
            </p:grpSpPr>
            <p:cxnSp>
              <p:nvCxnSpPr>
                <p:cNvPr id="131" name="直線コネクタ 13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3" name="カギ線コネクタ 112"/>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15" name="直線コネクタ 114"/>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endCxn id="101"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9"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テキスト ボックス 119"/>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68" name="直線コネクタ 267"/>
          <p:cNvCxnSpPr/>
          <p:nvPr/>
        </p:nvCxnSpPr>
        <p:spPr>
          <a:xfrm flipV="1">
            <a:off x="2383129" y="4184373"/>
            <a:ext cx="704672" cy="461064"/>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518744" y="4384585"/>
            <a:ext cx="118594" cy="909619"/>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21" name="角丸四角形 120"/>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0" name="角丸四角形 129"/>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32" name="テキスト ボックス 13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49497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88" name="グループ化 87"/>
          <p:cNvGrpSpPr/>
          <p:nvPr/>
        </p:nvGrpSpPr>
        <p:grpSpPr>
          <a:xfrm>
            <a:off x="1105616" y="2981970"/>
            <a:ext cx="1484702" cy="1016292"/>
            <a:chOff x="1196087" y="2946570"/>
            <a:chExt cx="1484702" cy="1016292"/>
          </a:xfrm>
        </p:grpSpPr>
        <p:sp>
          <p:nvSpPr>
            <p:cNvPr id="99" name="テキスト ボックス 98"/>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7"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kumimoji="1" lang="en-US" altLang="ja-JP" smtClean="0"/>
              <a:t>2.6 </a:t>
            </a:r>
            <a:r>
              <a:rPr kumimoji="1" lang="ja-JP" altLang="en-US" smtClean="0"/>
              <a:t>スライス形成</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13</a:t>
            </a:fld>
            <a:endParaRPr kumimoji="1" lang="ja-JP" altLang="en-US"/>
          </a:p>
        </p:txBody>
      </p:sp>
      <p:cxnSp>
        <p:nvCxnSpPr>
          <p:cNvPr id="90" name="直線矢印コネクタ 89"/>
          <p:cNvCxnSpPr>
            <a:endCxn id="159" idx="3"/>
          </p:cNvCxnSpPr>
          <p:nvPr/>
        </p:nvCxnSpPr>
        <p:spPr>
          <a:xfrm flipH="1" flipV="1">
            <a:off x="5184735" y="3413355"/>
            <a:ext cx="1934173" cy="90169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a:off x="2152481" y="1530774"/>
            <a:ext cx="6066213" cy="4825577"/>
            <a:chOff x="2152481" y="1175181"/>
            <a:chExt cx="6066213" cy="4825577"/>
          </a:xfrm>
        </p:grpSpPr>
        <p:cxnSp>
          <p:nvCxnSpPr>
            <p:cNvPr id="91" name="直線コネクタ 90"/>
            <p:cNvCxnSpPr>
              <a:endCxn id="16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169" idx="3"/>
              <a:endCxn id="16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endCxn id="16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6" name="テキスト ボックス 95"/>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8" name="テキスト ボックス 97"/>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0" name="円/楕円 99"/>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図形グループ 122"/>
            <p:cNvGrpSpPr/>
            <p:nvPr/>
          </p:nvGrpSpPr>
          <p:grpSpPr>
            <a:xfrm>
              <a:off x="3231305" y="3441286"/>
              <a:ext cx="1138205" cy="359009"/>
              <a:chOff x="2832542" y="2161779"/>
              <a:chExt cx="1833091" cy="578187"/>
            </a:xfrm>
          </p:grpSpPr>
          <p:sp>
            <p:nvSpPr>
              <p:cNvPr id="165" name="角丸四角形 16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フローチャート: 端子 16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5" name="図形グループ 123"/>
            <p:cNvGrpSpPr/>
            <p:nvPr/>
          </p:nvGrpSpPr>
          <p:grpSpPr>
            <a:xfrm>
              <a:off x="4831596" y="3441286"/>
              <a:ext cx="1138205" cy="359009"/>
              <a:chOff x="2832542" y="2161779"/>
              <a:chExt cx="1833091" cy="578187"/>
            </a:xfrm>
          </p:grpSpPr>
          <p:sp>
            <p:nvSpPr>
              <p:cNvPr id="160" name="角丸四角形 15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フローチャート: 端子 16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6" name="図形グループ 124"/>
            <p:cNvGrpSpPr/>
            <p:nvPr/>
          </p:nvGrpSpPr>
          <p:grpSpPr>
            <a:xfrm>
              <a:off x="4046530" y="2878257"/>
              <a:ext cx="1138205" cy="359009"/>
              <a:chOff x="2832542" y="2161779"/>
              <a:chExt cx="1833091" cy="578187"/>
            </a:xfrm>
          </p:grpSpPr>
          <p:sp>
            <p:nvSpPr>
              <p:cNvPr id="155" name="角丸四角形 15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角丸四角形 15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9" name="フローチャート: 端子 15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7" name="雲形吹き出し 106"/>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8" name="直線コネクタ 107"/>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15" name="直線コネクタ 11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図形グループ 138"/>
            <p:cNvGrpSpPr/>
            <p:nvPr/>
          </p:nvGrpSpPr>
          <p:grpSpPr>
            <a:xfrm>
              <a:off x="3021765" y="4947139"/>
              <a:ext cx="1727021" cy="1053619"/>
              <a:chOff x="491908" y="5075816"/>
              <a:chExt cx="2089695" cy="1274879"/>
            </a:xfrm>
          </p:grpSpPr>
          <p:sp>
            <p:nvSpPr>
              <p:cNvPr id="144" name="角丸四角形 14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5" name="直線コネクタ 144"/>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46" name="正方形/長方形 14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7" name="正方形/長方形 14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8" name="テキスト ボックス 14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9" name="テキスト ボックス 14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0" name="図形グループ 169"/>
              <p:cNvGrpSpPr/>
              <p:nvPr/>
            </p:nvGrpSpPr>
            <p:grpSpPr>
              <a:xfrm>
                <a:off x="869743" y="5648682"/>
                <a:ext cx="781646" cy="457251"/>
                <a:chOff x="3578431" y="4446711"/>
                <a:chExt cx="1523207" cy="891053"/>
              </a:xfrm>
            </p:grpSpPr>
            <p:sp>
              <p:nvSpPr>
                <p:cNvPr id="151" name="角丸四角形 15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3" name="角丸四角形 15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4" name="直線コネクタ 15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7" name="カギ線コネクタ 11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図形グループ 140"/>
            <p:cNvGrpSpPr/>
            <p:nvPr/>
          </p:nvGrpSpPr>
          <p:grpSpPr>
            <a:xfrm>
              <a:off x="5874896" y="4947139"/>
              <a:ext cx="1727021" cy="1053619"/>
              <a:chOff x="491908" y="5075816"/>
              <a:chExt cx="2089695" cy="1274879"/>
            </a:xfrm>
          </p:grpSpPr>
          <p:sp>
            <p:nvSpPr>
              <p:cNvPr id="128" name="角丸四角形 12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9" name="直線コネクタ 12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図形グループ 146"/>
              <p:cNvGrpSpPr/>
              <p:nvPr/>
            </p:nvGrpSpPr>
            <p:grpSpPr>
              <a:xfrm rot="10800000">
                <a:off x="1057315" y="5205088"/>
                <a:ext cx="781646" cy="457251"/>
                <a:chOff x="3578431" y="4446711"/>
                <a:chExt cx="1523207" cy="891053"/>
              </a:xfrm>
            </p:grpSpPr>
            <p:sp>
              <p:nvSpPr>
                <p:cNvPr id="140" name="角丸四角形 13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1" name="直線コネクタ 14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2" name="角丸四角形 14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3" name="直線コネクタ 14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正方形/長方形 13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2" name="正方形/長方形 13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3" name="テキスト ボックス 13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4" name="テキスト ボックス 13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35" name="図形グループ 152"/>
              <p:cNvGrpSpPr/>
              <p:nvPr/>
            </p:nvGrpSpPr>
            <p:grpSpPr>
              <a:xfrm>
                <a:off x="1031640" y="5648685"/>
                <a:ext cx="457856" cy="153163"/>
                <a:chOff x="3893919" y="4446711"/>
                <a:chExt cx="892231" cy="298471"/>
              </a:xfrm>
            </p:grpSpPr>
            <p:cxnSp>
              <p:nvCxnSpPr>
                <p:cNvPr id="137" name="直線コネクタ 13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9" name="カギ線コネクタ 11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1" name="直線コネクタ 12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endCxn id="107"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2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テキスト ボックス 12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sp>
        <p:nvSpPr>
          <p:cNvPr id="170" name="角丸四角形 169"/>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角丸四角形 170"/>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72" name="直線コネクタ 171"/>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H="1" flipV="1">
            <a:off x="4339392" y="4125410"/>
            <a:ext cx="2327485" cy="64985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H="1" flipV="1">
            <a:off x="5874896" y="4155888"/>
            <a:ext cx="828841" cy="3521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グループ化 135"/>
          <p:cNvGrpSpPr/>
          <p:nvPr/>
        </p:nvGrpSpPr>
        <p:grpSpPr>
          <a:xfrm>
            <a:off x="882642" y="4272138"/>
            <a:ext cx="1534530" cy="1379754"/>
            <a:chOff x="882642" y="4272138"/>
            <a:chExt cx="1534530" cy="1379754"/>
          </a:xfrm>
        </p:grpSpPr>
        <p:sp>
          <p:nvSpPr>
            <p:cNvPr id="138" name="角丸四角形 137"/>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77" name="角丸四角形 17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78" name="角丸四角形 17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79" name="テキスト ボックス 17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16568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2.7</a:t>
            </a:r>
            <a:r>
              <a:rPr lang="ja-JP" altLang="en-US" smtClean="0"/>
              <a:t> コンテナ</a:t>
            </a:r>
            <a:r>
              <a:rPr lang="ja-JP" altLang="en-US"/>
              <a:t>情報の通知</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14</a:t>
            </a:fld>
            <a:endParaRPr kumimoji="1" lang="ja-JP" altLang="en-US"/>
          </a:p>
        </p:txBody>
      </p:sp>
      <p:cxnSp>
        <p:nvCxnSpPr>
          <p:cNvPr id="88" name="直線コネクタ 87"/>
          <p:cNvCxnSpPr>
            <a:endCxn id="175"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175" idx="3"/>
            <a:endCxn id="170"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endCxn id="170"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3" name="テキスト ボックス 92"/>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6" name="テキスト ボックス 95"/>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8" name="円/楕円 97"/>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9" name="図形グループ 122"/>
          <p:cNvGrpSpPr/>
          <p:nvPr/>
        </p:nvGrpSpPr>
        <p:grpSpPr>
          <a:xfrm>
            <a:off x="3231305" y="3796879"/>
            <a:ext cx="1138205" cy="359009"/>
            <a:chOff x="2832542" y="2161779"/>
            <a:chExt cx="1833091" cy="578187"/>
          </a:xfrm>
        </p:grpSpPr>
        <p:sp>
          <p:nvSpPr>
            <p:cNvPr id="171" name="角丸四角形 17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2" name="角丸四角形 17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フローチャート: 端子 17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0" name="図形グループ 123"/>
          <p:cNvGrpSpPr/>
          <p:nvPr/>
        </p:nvGrpSpPr>
        <p:grpSpPr>
          <a:xfrm>
            <a:off x="4831596" y="3796879"/>
            <a:ext cx="1138205" cy="359009"/>
            <a:chOff x="2832542" y="2161779"/>
            <a:chExt cx="1833091" cy="578187"/>
          </a:xfrm>
        </p:grpSpPr>
        <p:sp>
          <p:nvSpPr>
            <p:cNvPr id="166" name="角丸四角形 165"/>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フローチャート: 端子 169"/>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1" name="図形グループ 124"/>
          <p:cNvGrpSpPr/>
          <p:nvPr/>
        </p:nvGrpSpPr>
        <p:grpSpPr>
          <a:xfrm>
            <a:off x="4046530" y="3233850"/>
            <a:ext cx="1138205" cy="359009"/>
            <a:chOff x="2832542" y="2161779"/>
            <a:chExt cx="1833091" cy="578187"/>
          </a:xfrm>
        </p:grpSpPr>
        <p:sp>
          <p:nvSpPr>
            <p:cNvPr id="161" name="角丸四角形 16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フローチャート: 端子 16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2" name="雲形吹き出し 111"/>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3" name="直線コネクタ 112"/>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0" name="直線コネクタ 119"/>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図形グループ 138"/>
          <p:cNvGrpSpPr/>
          <p:nvPr/>
        </p:nvGrpSpPr>
        <p:grpSpPr>
          <a:xfrm>
            <a:off x="3021765" y="5302732"/>
            <a:ext cx="1727021" cy="1053619"/>
            <a:chOff x="491908" y="5075816"/>
            <a:chExt cx="2089695" cy="1274879"/>
          </a:xfrm>
        </p:grpSpPr>
        <p:sp>
          <p:nvSpPr>
            <p:cNvPr id="150" name="角丸四角形 149"/>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1" name="直線コネクタ 150"/>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3" name="正方形/長方形 152"/>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テキスト ボックス 153"/>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5" name="テキスト ボックス 154"/>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6" name="図形グループ 169"/>
            <p:cNvGrpSpPr/>
            <p:nvPr/>
          </p:nvGrpSpPr>
          <p:grpSpPr>
            <a:xfrm>
              <a:off x="869743" y="5648682"/>
              <a:ext cx="781646" cy="457251"/>
              <a:chOff x="3578431" y="4446711"/>
              <a:chExt cx="1523207" cy="891053"/>
            </a:xfrm>
          </p:grpSpPr>
          <p:sp>
            <p:nvSpPr>
              <p:cNvPr id="157" name="角丸四角形 15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8" name="直線コネクタ 15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9" name="角丸四角形 15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0" name="直線コネクタ 15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2" name="カギ線コネクタ 121"/>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40"/>
          <p:cNvGrpSpPr/>
          <p:nvPr/>
        </p:nvGrpSpPr>
        <p:grpSpPr>
          <a:xfrm>
            <a:off x="5874896" y="5302732"/>
            <a:ext cx="1727021" cy="1053619"/>
            <a:chOff x="491908" y="5075816"/>
            <a:chExt cx="2089695" cy="1274879"/>
          </a:xfrm>
        </p:grpSpPr>
        <p:sp>
          <p:nvSpPr>
            <p:cNvPr id="133" name="角丸四角形 132"/>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4" name="直線コネクタ 133"/>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図形グループ 146"/>
            <p:cNvGrpSpPr/>
            <p:nvPr/>
          </p:nvGrpSpPr>
          <p:grpSpPr>
            <a:xfrm rot="10800000">
              <a:off x="1057315" y="5205088"/>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6" name="正方形/長方形 13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7" name="正方形/長方形 13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8" name="テキスト ボックス 13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9" name="テキスト ボックス 13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1" name="図形グループ 152"/>
            <p:cNvGrpSpPr/>
            <p:nvPr/>
          </p:nvGrpSpPr>
          <p:grpSpPr>
            <a:xfrm>
              <a:off x="1031640" y="5648685"/>
              <a:ext cx="457856" cy="153163"/>
              <a:chOff x="3893919" y="4446711"/>
              <a:chExt cx="892231" cy="298471"/>
            </a:xfrm>
          </p:grpSpPr>
          <p:cxnSp>
            <p:nvCxnSpPr>
              <p:cNvPr id="143" name="直線コネクタ 142"/>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6" name="直線コネクタ 125"/>
          <p:cNvCxnSpPr/>
          <p:nvPr/>
        </p:nvCxnSpPr>
        <p:spPr>
          <a:xfrm>
            <a:off x="2152481" y="3850157"/>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endCxn id="112"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テキスト ボックス 130"/>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76" name="直線コネクタ 175"/>
          <p:cNvCxnSpPr/>
          <p:nvPr/>
        </p:nvCxnSpPr>
        <p:spPr>
          <a:xfrm flipV="1">
            <a:off x="2367680" y="4157224"/>
            <a:ext cx="717631" cy="488213"/>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2152481" y="3850157"/>
            <a:ext cx="850421" cy="126652"/>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882642" y="4272138"/>
            <a:ext cx="1534530" cy="1379754"/>
            <a:chOff x="882642" y="4272138"/>
            <a:chExt cx="1534530" cy="1379754"/>
          </a:xfrm>
        </p:grpSpPr>
        <p:sp>
          <p:nvSpPr>
            <p:cNvPr id="99" name="角丸四角形 98"/>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0" name="角丸四角形 99"/>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1" name="角丸四角形 100"/>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2" name="テキスト ボックス 10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03"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4" name="グループ化 103"/>
          <p:cNvGrpSpPr/>
          <p:nvPr/>
        </p:nvGrpSpPr>
        <p:grpSpPr>
          <a:xfrm>
            <a:off x="1105616" y="2981970"/>
            <a:ext cx="1484702" cy="1016292"/>
            <a:chOff x="1196087" y="2946570"/>
            <a:chExt cx="1484702" cy="1016292"/>
          </a:xfrm>
        </p:grpSpPr>
        <p:sp>
          <p:nvSpPr>
            <p:cNvPr id="105" name="テキスト ボックス 104"/>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60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2.8 </a:t>
            </a:r>
            <a:r>
              <a:rPr lang="ja-JP" altLang="en-US" smtClean="0"/>
              <a:t>コンテナ</a:t>
            </a:r>
            <a:r>
              <a:rPr lang="ja-JP" altLang="en-US"/>
              <a:t>操作</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15</a:t>
            </a:fld>
            <a:endParaRPr kumimoji="1" lang="ja-JP" altLang="en-US"/>
          </a:p>
        </p:txBody>
      </p:sp>
      <p:grpSp>
        <p:nvGrpSpPr>
          <p:cNvPr id="179" name="グループ化 178"/>
          <p:cNvGrpSpPr/>
          <p:nvPr/>
        </p:nvGrpSpPr>
        <p:grpSpPr>
          <a:xfrm>
            <a:off x="2152481" y="1530774"/>
            <a:ext cx="6066213" cy="4825577"/>
            <a:chOff x="2152481" y="1175181"/>
            <a:chExt cx="6066213" cy="4825577"/>
          </a:xfrm>
        </p:grpSpPr>
        <p:cxnSp>
          <p:nvCxnSpPr>
            <p:cNvPr id="180" name="直線コネクタ 179"/>
            <p:cNvCxnSpPr>
              <a:endCxn id="32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a:stCxn id="329" idx="3"/>
              <a:endCxn id="32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a:endCxn id="32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テキスト ボックス 18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85" name="テキスト ボックス 18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87" name="テキスト ボックス 18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88" name="円/楕円 18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9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図形グループ 122"/>
            <p:cNvGrpSpPr/>
            <p:nvPr/>
          </p:nvGrpSpPr>
          <p:grpSpPr>
            <a:xfrm>
              <a:off x="3231305" y="3441286"/>
              <a:ext cx="1138205" cy="359009"/>
              <a:chOff x="2832542" y="2161779"/>
              <a:chExt cx="1833091" cy="578187"/>
            </a:xfrm>
          </p:grpSpPr>
          <p:sp>
            <p:nvSpPr>
              <p:cNvPr id="325" name="角丸四角形 32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6" name="角丸四角形 32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7" name="角丸四角形 32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8" name="角丸四角形 32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9" name="フローチャート: 端子 32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2" name="図形グループ 123"/>
            <p:cNvGrpSpPr/>
            <p:nvPr/>
          </p:nvGrpSpPr>
          <p:grpSpPr>
            <a:xfrm>
              <a:off x="4831596" y="3441286"/>
              <a:ext cx="1138205" cy="359009"/>
              <a:chOff x="2832542" y="2161779"/>
              <a:chExt cx="1833091" cy="578187"/>
            </a:xfrm>
          </p:grpSpPr>
          <p:sp>
            <p:nvSpPr>
              <p:cNvPr id="320" name="角丸四角形 31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1" name="角丸四角形 32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2" name="角丸四角形 32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3" name="角丸四角形 32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4" name="フローチャート: 端子 32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3" name="図形グループ 124"/>
            <p:cNvGrpSpPr/>
            <p:nvPr/>
          </p:nvGrpSpPr>
          <p:grpSpPr>
            <a:xfrm>
              <a:off x="4046530" y="2878257"/>
              <a:ext cx="1138205" cy="359009"/>
              <a:chOff x="2832542" y="2161779"/>
              <a:chExt cx="1833091" cy="578187"/>
            </a:xfrm>
          </p:grpSpPr>
          <p:sp>
            <p:nvSpPr>
              <p:cNvPr id="315" name="角丸四角形 31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6" name="角丸四角形 31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7" name="角丸四角形 31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8" name="角丸四角形 31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9" name="フローチャート: 端子 31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94" name="雲形吹き出し 19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95" name="直線コネクタ 19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テキスト ボックス 27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275" name="直線コネクタ 27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6" name="図形グループ 138"/>
            <p:cNvGrpSpPr/>
            <p:nvPr/>
          </p:nvGrpSpPr>
          <p:grpSpPr>
            <a:xfrm>
              <a:off x="3021765" y="4947139"/>
              <a:ext cx="1727021" cy="1053619"/>
              <a:chOff x="491908" y="5075816"/>
              <a:chExt cx="2089695" cy="1274879"/>
            </a:xfrm>
          </p:grpSpPr>
          <p:sp>
            <p:nvSpPr>
              <p:cNvPr id="304" name="角丸四角形 30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5" name="直線コネクタ 304"/>
              <p:cNvCxnSpPr>
                <a:stCxn id="306"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306" name="正方形/長方形 30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7" name="正方形/長方形 30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8" name="テキスト ボックス 30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309" name="テキスト ボックス 30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310" name="図形グループ 169"/>
              <p:cNvGrpSpPr/>
              <p:nvPr/>
            </p:nvGrpSpPr>
            <p:grpSpPr>
              <a:xfrm>
                <a:off x="869743" y="5648682"/>
                <a:ext cx="781646" cy="457251"/>
                <a:chOff x="3578431" y="4446711"/>
                <a:chExt cx="1523207" cy="891053"/>
              </a:xfrm>
            </p:grpSpPr>
            <p:sp>
              <p:nvSpPr>
                <p:cNvPr id="311" name="角丸四角形 31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2" name="直線コネクタ 31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13" name="角丸四角形 31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4" name="直線コネクタ 31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7" name="カギ線コネクタ 27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8" name="図形グループ 140"/>
            <p:cNvGrpSpPr/>
            <p:nvPr/>
          </p:nvGrpSpPr>
          <p:grpSpPr>
            <a:xfrm>
              <a:off x="3467824" y="4947139"/>
              <a:ext cx="4134093" cy="1053619"/>
              <a:chOff x="-2420649" y="5075816"/>
              <a:chExt cx="5002252" cy="1274879"/>
            </a:xfrm>
          </p:grpSpPr>
          <p:sp>
            <p:nvSpPr>
              <p:cNvPr id="288" name="角丸四角形 28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89" name="直線コネクタ 28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0" name="図形グループ 146"/>
              <p:cNvGrpSpPr/>
              <p:nvPr/>
            </p:nvGrpSpPr>
            <p:grpSpPr>
              <a:xfrm rot="10800000">
                <a:off x="-2420649" y="5205088"/>
                <a:ext cx="4259610" cy="608725"/>
                <a:chOff x="3578431" y="4151531"/>
                <a:chExt cx="8300774" cy="1186233"/>
              </a:xfrm>
            </p:grpSpPr>
            <p:sp>
              <p:nvSpPr>
                <p:cNvPr id="300" name="角丸四角形 29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1" name="直線コネクタ 30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02" name="角丸四角形 30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3" name="直線コネクタ 30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32" name="角丸四角形 331"/>
                <p:cNvSpPr/>
                <p:nvPr/>
              </p:nvSpPr>
              <p:spPr>
                <a:xfrm>
                  <a:off x="10356004"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33" name="角丸四角形 332"/>
                <p:cNvSpPr/>
                <p:nvPr/>
              </p:nvSpPr>
              <p:spPr>
                <a:xfrm>
                  <a:off x="11248230"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35" name="直線コネクタ 334"/>
                <p:cNvCxnSpPr/>
                <p:nvPr/>
              </p:nvCxnSpPr>
              <p:spPr>
                <a:xfrm flipV="1">
                  <a:off x="4309281" y="4151531"/>
                  <a:ext cx="0" cy="29847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1" name="正方形/長方形 29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2" name="正方形/長方形 29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3" name="テキスト ボックス 29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94" name="テキスト ボックス 29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95" name="図形グループ 152"/>
              <p:cNvGrpSpPr/>
              <p:nvPr/>
            </p:nvGrpSpPr>
            <p:grpSpPr>
              <a:xfrm>
                <a:off x="-2258572" y="5503932"/>
                <a:ext cx="3290210" cy="297910"/>
                <a:chOff x="-2517769" y="4164639"/>
                <a:chExt cx="6411688" cy="580543"/>
              </a:xfrm>
            </p:grpSpPr>
            <p:cxnSp>
              <p:nvCxnSpPr>
                <p:cNvPr id="297" name="直線コネクタ 29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flipV="1">
                  <a:off x="-2517769" y="4164639"/>
                  <a:ext cx="0" cy="29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V="1">
                  <a:off x="-1625899" y="4164639"/>
                  <a:ext cx="0" cy="298472"/>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9" name="カギ線コネクタ 27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テキスト ボックス 27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281" name="直線コネクタ 28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a:endCxn id="19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テキスト ボックス 28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95" name="直線コネクタ 94"/>
          <p:cNvCxnSpPr/>
          <p:nvPr/>
        </p:nvCxnSpPr>
        <p:spPr>
          <a:xfrm flipH="1" flipV="1">
            <a:off x="2152481" y="3850157"/>
            <a:ext cx="869283" cy="126227"/>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カギ線コネクタ 336"/>
          <p:cNvCxnSpPr/>
          <p:nvPr/>
        </p:nvCxnSpPr>
        <p:spPr>
          <a:xfrm rot="5400000" flipH="1" flipV="1">
            <a:off x="2506698" y="4824934"/>
            <a:ext cx="1460810" cy="430027"/>
          </a:xfrm>
          <a:prstGeom prst="bentConnector3">
            <a:avLst>
              <a:gd name="adj1" fmla="val 50000"/>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0" name="グループ化 89"/>
          <p:cNvGrpSpPr/>
          <p:nvPr/>
        </p:nvGrpSpPr>
        <p:grpSpPr>
          <a:xfrm>
            <a:off x="882642" y="4272138"/>
            <a:ext cx="1534530" cy="1379754"/>
            <a:chOff x="882642" y="4272138"/>
            <a:chExt cx="1534530" cy="1379754"/>
          </a:xfrm>
        </p:grpSpPr>
        <p:sp>
          <p:nvSpPr>
            <p:cNvPr id="91" name="角丸四角形 9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2" name="角丸四角形 9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3" name="角丸四角形 92"/>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94" name="テキスト ボックス 93"/>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96"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1105616" y="2981970"/>
            <a:ext cx="1484702" cy="1016292"/>
            <a:chOff x="1196087" y="2946570"/>
            <a:chExt cx="1484702" cy="1016292"/>
          </a:xfrm>
        </p:grpSpPr>
        <p:sp>
          <p:nvSpPr>
            <p:cNvPr id="98" name="テキスト ボックス 97"/>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9"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856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円/楕円 94"/>
          <p:cNvSpPr/>
          <p:nvPr/>
        </p:nvSpPr>
        <p:spPr>
          <a:xfrm>
            <a:off x="6056875" y="5831721"/>
            <a:ext cx="950143" cy="491215"/>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4" name="円/楕円 93"/>
          <p:cNvSpPr/>
          <p:nvPr/>
        </p:nvSpPr>
        <p:spPr>
          <a:xfrm>
            <a:off x="6128391" y="1253049"/>
            <a:ext cx="2022080" cy="1397102"/>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2.9 </a:t>
            </a:r>
            <a:r>
              <a:rPr lang="ja-JP" altLang="en-US" smtClean="0"/>
              <a:t>排他処理</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16</a:t>
            </a:fld>
            <a:endParaRPr kumimoji="1" lang="ja-JP" altLang="en-US"/>
          </a:p>
        </p:txBody>
      </p:sp>
      <p:sp>
        <p:nvSpPr>
          <p:cNvPr id="284" name="テキスト ボックス 283"/>
          <p:cNvSpPr txBox="1"/>
          <p:nvPr/>
        </p:nvSpPr>
        <p:spPr>
          <a:xfrm>
            <a:off x="968260" y="6092104"/>
            <a:ext cx="2125675" cy="461665"/>
          </a:xfrm>
          <a:prstGeom prst="rect">
            <a:avLst/>
          </a:prstGeom>
          <a:noFill/>
          <a:ln>
            <a:solidFill>
              <a:srgbClr val="7030A0"/>
            </a:solidFill>
          </a:ln>
        </p:spPr>
        <p:txBody>
          <a:bodyPr wrap="square" rtlCol="0">
            <a:spAutoFit/>
          </a:bodyPr>
          <a:lstStyle/>
          <a:p>
            <a:pPr marL="0" lvl="1"/>
            <a:r>
              <a:rPr lang="ja-JP" altLang="en-US" sz="2400" b="1" smtClean="0">
                <a:solidFill>
                  <a:srgbClr val="7030A0"/>
                </a:solidFill>
                <a:ea typeface="IPAexゴシック" panose="020B0500000000000000" pitchFamily="50" charset="-128"/>
              </a:rPr>
              <a:t>アクセス不可</a:t>
            </a:r>
            <a:endParaRPr lang="en-US" altLang="ja-JP" sz="2400" b="1" smtClean="0">
              <a:solidFill>
                <a:srgbClr val="7030A0"/>
              </a:solidFill>
              <a:ea typeface="IPAexゴシック" panose="020B0500000000000000" pitchFamily="50" charset="-128"/>
            </a:endParaRPr>
          </a:p>
        </p:txBody>
      </p:sp>
      <p:grpSp>
        <p:nvGrpSpPr>
          <p:cNvPr id="96" name="グループ化 95"/>
          <p:cNvGrpSpPr/>
          <p:nvPr/>
        </p:nvGrpSpPr>
        <p:grpSpPr>
          <a:xfrm>
            <a:off x="2152481" y="1530774"/>
            <a:ext cx="6066213" cy="4825577"/>
            <a:chOff x="2152481" y="1175181"/>
            <a:chExt cx="6066213" cy="4825577"/>
          </a:xfrm>
        </p:grpSpPr>
        <p:cxnSp>
          <p:nvCxnSpPr>
            <p:cNvPr id="97" name="直線コネクタ 96"/>
            <p:cNvCxnSpPr>
              <a:endCxn id="176"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stCxn id="176" idx="3"/>
              <a:endCxn id="171"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endCxn id="171"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02" name="テキスト ボックス 10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07" name="テキスト ボックス 10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8" name="円/楕円 10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1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 name="図形グループ 122"/>
            <p:cNvGrpSpPr/>
            <p:nvPr/>
          </p:nvGrpSpPr>
          <p:grpSpPr>
            <a:xfrm>
              <a:off x="3231305" y="3441286"/>
              <a:ext cx="1138205" cy="359009"/>
              <a:chOff x="2832542" y="2161779"/>
              <a:chExt cx="1833091" cy="578187"/>
            </a:xfrm>
          </p:grpSpPr>
          <p:sp>
            <p:nvSpPr>
              <p:cNvPr id="172" name="角丸四角形 17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角丸四角形 17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6" name="フローチャート: 端子 17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2" name="図形グループ 123"/>
            <p:cNvGrpSpPr/>
            <p:nvPr/>
          </p:nvGrpSpPr>
          <p:grpSpPr>
            <a:xfrm>
              <a:off x="4831596" y="3441286"/>
              <a:ext cx="1138205" cy="359009"/>
              <a:chOff x="2832542" y="2161779"/>
              <a:chExt cx="1833091" cy="578187"/>
            </a:xfrm>
          </p:grpSpPr>
          <p:sp>
            <p:nvSpPr>
              <p:cNvPr id="167" name="角丸四角形 16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角丸四角形 16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フローチャート: 端子 17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3" name="図形グループ 124"/>
            <p:cNvGrpSpPr/>
            <p:nvPr/>
          </p:nvGrpSpPr>
          <p:grpSpPr>
            <a:xfrm>
              <a:off x="4046530" y="2878257"/>
              <a:ext cx="1138205" cy="359009"/>
              <a:chOff x="2832542" y="2161779"/>
              <a:chExt cx="1833091" cy="578187"/>
            </a:xfrm>
          </p:grpSpPr>
          <p:sp>
            <p:nvSpPr>
              <p:cNvPr id="162" name="角丸四角形 16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フローチャート: 端子 16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4" name="雲形吹き出し 11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5" name="直線コネクタ 11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2" name="直線コネクタ 12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38"/>
            <p:cNvGrpSpPr/>
            <p:nvPr/>
          </p:nvGrpSpPr>
          <p:grpSpPr>
            <a:xfrm>
              <a:off x="3021765" y="4947139"/>
              <a:ext cx="1727021" cy="1053619"/>
              <a:chOff x="491908" y="5075816"/>
              <a:chExt cx="2089695" cy="1274879"/>
            </a:xfrm>
          </p:grpSpPr>
          <p:sp>
            <p:nvSpPr>
              <p:cNvPr id="151" name="角丸四角形 15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正方形/長方形 152"/>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正方形/長方形 153"/>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テキスト ボックス 154"/>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6" name="テキスト ボックス 155"/>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7" name="図形グループ 169"/>
              <p:cNvGrpSpPr/>
              <p:nvPr/>
            </p:nvGrpSpPr>
            <p:grpSpPr>
              <a:xfrm>
                <a:off x="869743" y="5648682"/>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図形グループ 140"/>
            <p:cNvGrpSpPr/>
            <p:nvPr/>
          </p:nvGrpSpPr>
          <p:grpSpPr>
            <a:xfrm>
              <a:off x="5874896" y="4947139"/>
              <a:ext cx="1727021" cy="1053619"/>
              <a:chOff x="491908" y="5075816"/>
              <a:chExt cx="2089695" cy="1274879"/>
            </a:xfrm>
          </p:grpSpPr>
          <p:sp>
            <p:nvSpPr>
              <p:cNvPr id="135" name="角丸四角形 13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6" name="直線コネクタ 13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7" name="図形グループ 146"/>
              <p:cNvGrpSpPr/>
              <p:nvPr/>
            </p:nvGrpSpPr>
            <p:grpSpPr>
              <a:xfrm rot="10800000">
                <a:off x="1057315" y="5205088"/>
                <a:ext cx="781646" cy="457251"/>
                <a:chOff x="3578431" y="4446711"/>
                <a:chExt cx="1523207" cy="891053"/>
              </a:xfrm>
            </p:grpSpPr>
            <p:sp>
              <p:nvSpPr>
                <p:cNvPr id="147" name="角丸四角形 14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8" name="直線コネクタ 14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9" name="角丸四角形 14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0" name="直線コネクタ 14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8" name="正方形/長方形 13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9" name="正方形/長方形 13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0" name="テキスト ボックス 13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1" name="テキスト ボックス 14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2" name="図形グループ 152"/>
              <p:cNvGrpSpPr/>
              <p:nvPr/>
            </p:nvGrpSpPr>
            <p:grpSpPr>
              <a:xfrm>
                <a:off x="869743" y="5648682"/>
                <a:ext cx="781646" cy="457251"/>
                <a:chOff x="3578431" y="4446711"/>
                <a:chExt cx="1523207" cy="891053"/>
              </a:xfrm>
            </p:grpSpPr>
            <p:sp>
              <p:nvSpPr>
                <p:cNvPr id="143" name="角丸四角形 142"/>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4" name="直線コネクタ 14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5" name="角丸四角形 144"/>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6" name="直線コネクタ 14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6" name="カギ線コネクタ 12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8" name="直線コネクタ 12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endCxn id="11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テキスト ボックス 13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34" name="直線コネクタ 133"/>
            <p:cNvCxnSpPr/>
            <p:nvPr/>
          </p:nvCxnSpPr>
          <p:spPr>
            <a:xfrm flipH="1">
              <a:off x="5969802" y="2061600"/>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円/楕円 177"/>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9" name="角丸四角形 178"/>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80" name="角丸四角形 179"/>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1" name="直線コネクタ 180"/>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5969801" y="2436148"/>
            <a:ext cx="722892" cy="428006"/>
          </a:xfrm>
          <a:prstGeom prst="line">
            <a:avLst/>
          </a:prstGeom>
          <a:ln w="635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カギ線コネクタ 184"/>
          <p:cNvCxnSpPr/>
          <p:nvPr/>
        </p:nvCxnSpPr>
        <p:spPr>
          <a:xfrm rot="5400000" flipH="1" flipV="1">
            <a:off x="2506698" y="4824934"/>
            <a:ext cx="1460810" cy="430027"/>
          </a:xfrm>
          <a:prstGeom prst="bentConnector3">
            <a:avLst>
              <a:gd name="adj1" fmla="val 50000"/>
            </a:avLst>
          </a:prstGeom>
          <a:ln w="635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乗算記号 9"/>
          <p:cNvSpPr/>
          <p:nvPr/>
        </p:nvSpPr>
        <p:spPr>
          <a:xfrm>
            <a:off x="2565023" y="4538609"/>
            <a:ext cx="921759" cy="95362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83" name="グループ化 182"/>
          <p:cNvGrpSpPr/>
          <p:nvPr/>
        </p:nvGrpSpPr>
        <p:grpSpPr>
          <a:xfrm>
            <a:off x="882642" y="4272138"/>
            <a:ext cx="1534530" cy="1379754"/>
            <a:chOff x="882642" y="4272138"/>
            <a:chExt cx="1534530" cy="1379754"/>
          </a:xfrm>
        </p:grpSpPr>
        <p:sp>
          <p:nvSpPr>
            <p:cNvPr id="184" name="角丸四角形 18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87" name="角丸四角形 1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88" name="テキスト ボックス 1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89"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90" name="グループ化 189"/>
          <p:cNvGrpSpPr/>
          <p:nvPr/>
        </p:nvGrpSpPr>
        <p:grpSpPr>
          <a:xfrm>
            <a:off x="1105616" y="2981970"/>
            <a:ext cx="1484702" cy="1016292"/>
            <a:chOff x="1196087" y="2946570"/>
            <a:chExt cx="1484702" cy="1016292"/>
          </a:xfrm>
        </p:grpSpPr>
        <p:sp>
          <p:nvSpPr>
            <p:cNvPr id="191" name="テキスト ボックス 19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9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539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a:t>
            </a:r>
            <a:r>
              <a:rPr kumimoji="1" lang="ja-JP" altLang="en-US" smtClean="0"/>
              <a:t>独自機能（故障スイッチ回避）</a:t>
            </a:r>
            <a:endParaRPr kumimoji="1" lang="ja-JP" altLang="en-US"/>
          </a:p>
        </p:txBody>
      </p:sp>
      <p:sp>
        <p:nvSpPr>
          <p:cNvPr id="3" name="コンテンツ プレースホルダー 2"/>
          <p:cNvSpPr>
            <a:spLocks noGrp="1"/>
          </p:cNvSpPr>
          <p:nvPr>
            <p:ph idx="1"/>
          </p:nvPr>
        </p:nvSpPr>
        <p:spPr/>
        <p:txBody>
          <a:bodyPr>
            <a:normAutofit fontScale="92500" lnSpcReduction="10000"/>
          </a:bodyPr>
          <a:lstStyle/>
          <a:p>
            <a:r>
              <a:rPr lang="ja-JP" altLang="en-US" dirty="0"/>
              <a:t>背景</a:t>
            </a:r>
          </a:p>
          <a:p>
            <a:pPr lvl="1"/>
            <a:r>
              <a:rPr lang="ja-JP" altLang="en-US" dirty="0"/>
              <a:t>スイッチは経年劣化でパフォーマンスが低下する</a:t>
            </a:r>
          </a:p>
          <a:p>
            <a:pPr lvl="1"/>
            <a:r>
              <a:rPr lang="ja-JP" altLang="en-US" dirty="0"/>
              <a:t>パフォーマンスが低下したスイッチを使用し続けるとネットワーク全体の通信品質が低下する</a:t>
            </a:r>
          </a:p>
          <a:p>
            <a:pPr lvl="1"/>
            <a:r>
              <a:rPr lang="ja-JP" altLang="en-US" dirty="0"/>
              <a:t>スイッチを直したり新しいものに交換できない</a:t>
            </a:r>
          </a:p>
          <a:p>
            <a:r>
              <a:rPr lang="ja-JP" altLang="en-US" dirty="0"/>
              <a:t>目的 </a:t>
            </a:r>
          </a:p>
          <a:p>
            <a:pPr lvl="1"/>
            <a:r>
              <a:rPr lang="ja-JP" altLang="en-US" dirty="0"/>
              <a:t>パフォーマンスの低下したスイッチを検出し，パス計算時に除外することでネットワークの通信品質低下を軽減する</a:t>
            </a:r>
            <a:endParaRPr lang="en-US" altLang="ja-JP" dirty="0"/>
          </a:p>
          <a:p>
            <a:pPr lvl="1"/>
            <a:r>
              <a:rPr lang="ja-JP" altLang="en-US" dirty="0"/>
              <a:t>パフォーマンスの低下したスイッチを使用しないことで修理や交換を可能にする</a:t>
            </a:r>
            <a:endParaRPr lang="en-US" altLang="ja-JP" dirty="0"/>
          </a:p>
          <a:p>
            <a:r>
              <a:rPr lang="ja-JP" altLang="en-US" dirty="0"/>
              <a:t>手法</a:t>
            </a:r>
            <a:endParaRPr lang="en-US" altLang="ja-JP" dirty="0"/>
          </a:p>
          <a:p>
            <a:pPr lvl="1"/>
            <a:r>
              <a:rPr lang="ja-JP" altLang="en-US" dirty="0"/>
              <a:t>コントローラは各スイッチに送受信パケット数情報を定期的に要求</a:t>
            </a:r>
            <a:endParaRPr lang="en-US" altLang="ja-JP" dirty="0"/>
          </a:p>
          <a:p>
            <a:pPr lvl="1"/>
            <a:r>
              <a:rPr lang="ja-JP" altLang="en-US" dirty="0"/>
              <a:t>パフォーマンスが低下したスイッチをパス計算時に除外</a:t>
            </a:r>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17</a:t>
            </a:fld>
            <a:endParaRPr kumimoji="1" lang="ja-JP" altLang="en-US"/>
          </a:p>
        </p:txBody>
      </p:sp>
    </p:spTree>
    <p:extLst>
      <p:ext uri="{BB962C8B-B14F-4D97-AF65-F5344CB8AC3E}">
        <p14:creationId xmlns:p14="http://schemas.microsoft.com/office/powerpoint/2010/main" val="174914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3.1 </a:t>
            </a:r>
            <a:r>
              <a:rPr kumimoji="1" lang="ja-JP" altLang="en-US" smtClean="0"/>
              <a:t>スイッチ故障検知</a:t>
            </a:r>
            <a:r>
              <a:rPr kumimoji="1" lang="en-US" altLang="ja-JP" smtClean="0"/>
              <a:t>			1/2</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smtClean="0"/>
                  <a:t>コントローラが定期的に，</a:t>
                </a:r>
                <a:r>
                  <a:rPr kumimoji="1" lang="en-US" altLang="ja-JP" smtClean="0"/>
                  <a:t/>
                </a:r>
                <a:br>
                  <a:rPr kumimoji="1" lang="en-US" altLang="ja-JP" smtClean="0"/>
                </a:br>
                <a:r>
                  <a:rPr kumimoji="1" lang="ja-JP" altLang="en-US" smtClean="0"/>
                  <a:t>各スイッチに</a:t>
                </a:r>
                <a:r>
                  <a:rPr lang="ja-JP" altLang="en-US"/>
                  <a:t>以下</a:t>
                </a:r>
                <a:r>
                  <a:rPr lang="ja-JP" altLang="en-US" smtClean="0"/>
                  <a:t>の</a:t>
                </a:r>
                <a:r>
                  <a:rPr lang="ja-JP" altLang="en-US"/>
                  <a:t>エントリ</a:t>
                </a:r>
                <a:r>
                  <a:rPr kumimoji="1" lang="ja-JP" altLang="en-US" smtClean="0"/>
                  <a:t>を要求</a:t>
                </a:r>
                <a:endParaRPr lang="en-US" altLang="ja-JP"/>
              </a:p>
              <a:p>
                <a:pPr lvl="1"/>
                <a:r>
                  <a:rPr lang="ja-JP" altLang="en-US" smtClean="0"/>
                  <a:t>受信パケット数：</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b="0" i="1" smtClean="0">
                            <a:latin typeface="Cambria Math"/>
                          </a:rPr>
                          <m:t>𝑖</m:t>
                        </m:r>
                      </m:sub>
                    </m:sSub>
                  </m:oMath>
                </a14:m>
                <a:endParaRPr lang="en-US" altLang="ja-JP" b="0" smtClean="0"/>
              </a:p>
              <a:p>
                <a:pPr lvl="1"/>
                <a:r>
                  <a:rPr lang="ja-JP" altLang="en-US" smtClean="0"/>
                  <a:t>転送パケット数：</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a:rPr>
                          <m:t>𝑖</m:t>
                        </m:r>
                      </m:sub>
                    </m:sSub>
                  </m:oMath>
                </a14:m>
                <a:endParaRPr kumimoji="1" lang="en-US" altLang="ja-JP" smtClean="0"/>
              </a:p>
              <a:p>
                <a:pPr marL="514350" indent="-514350">
                  <a:buFont typeface="+mj-lt"/>
                  <a:buAutoNum type="arabicPeriod"/>
                </a:pPr>
                <a:r>
                  <a:rPr kumimoji="1" lang="en-US" altLang="ja-JP" smtClean="0"/>
                  <a:t>DPID</a:t>
                </a:r>
                <a:r>
                  <a:rPr kumimoji="1" lang="ja-JP" altLang="en-US" smtClean="0"/>
                  <a:t>ごとに以下の指標を計算</a:t>
                </a:r>
                <a:endParaRPr kumimoji="1" lang="en-US" altLang="ja-JP" smtClean="0"/>
              </a:p>
              <a:p>
                <a:pPr marL="514350" indent="-514350">
                  <a:buFont typeface="+mj-lt"/>
                  <a:buAutoNum type="arabicPeriod"/>
                </a:pPr>
                <a:endParaRPr kumimoji="1" lang="en-US" altLang="ja-JP" sz="900" smtClean="0"/>
              </a:p>
              <a:p>
                <a:pPr marL="457200" lvl="1" indent="0" algn="ctr">
                  <a:buNone/>
                </a:pPr>
                <a14:m>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a:rPr>
                          <m:t>𝑟</m:t>
                        </m:r>
                      </m:e>
                      <m:sub>
                        <m:r>
                          <a:rPr kumimoji="1" lang="en-US" altLang="ja-JP" b="0" i="1" smtClean="0">
                            <a:solidFill>
                              <a:srgbClr val="FF0000"/>
                            </a:solidFill>
                            <a:latin typeface="Cambria Math"/>
                          </a:rPr>
                          <m:t>𝑖</m:t>
                        </m:r>
                      </m:sub>
                    </m:sSub>
                    <m:r>
                      <a:rPr kumimoji="1" lang="en-US" altLang="ja-JP" b="0" i="1" smtClean="0">
                        <a:solidFill>
                          <a:srgbClr val="FF0000"/>
                        </a:solidFill>
                        <a:latin typeface="Cambria Math"/>
                      </a:rPr>
                      <m:t>=</m:t>
                    </m:r>
                  </m:oMath>
                </a14:m>
                <a:r>
                  <a:rPr kumimoji="1" lang="ja-JP" altLang="en-US" smtClean="0">
                    <a:solidFill>
                      <a:srgbClr val="FF0000"/>
                    </a:solidFill>
                  </a:rPr>
                  <a:t> </a:t>
                </a:r>
                <a14:m>
                  <m:oMath xmlns:m="http://schemas.openxmlformats.org/officeDocument/2006/math">
                    <m:f>
                      <m:fPr>
                        <m:ctrlPr>
                          <a:rPr kumimoji="1" lang="en-US" altLang="ja-JP" sz="3200" i="1" smtClean="0">
                            <a:solidFill>
                              <a:srgbClr val="FF0000"/>
                            </a:solidFill>
                            <a:latin typeface="Cambria Math" panose="02040503050406030204" pitchFamily="18" charset="0"/>
                          </a:rPr>
                        </m:ctrlPr>
                      </m:fPr>
                      <m:num>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𝑇</m:t>
                            </m:r>
                          </m:e>
                          <m:sub>
                            <m:r>
                              <a:rPr kumimoji="1" lang="en-US" altLang="ja-JP" sz="3200" b="0" i="1" smtClean="0">
                                <a:solidFill>
                                  <a:srgbClr val="FF0000"/>
                                </a:solidFill>
                                <a:latin typeface="Cambria Math"/>
                              </a:rPr>
                              <m:t>𝑖</m:t>
                            </m:r>
                          </m:sub>
                        </m:sSub>
                        <m:r>
                          <a:rPr kumimoji="1" lang="en-US" altLang="ja-JP" sz="3200" b="0" i="1" smtClean="0">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b="0" i="1" smtClean="0">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r>
                  <a:rPr lang="ja-JP" altLang="en-US" smtClean="0">
                    <a:solidFill>
                      <a:srgbClr val="FF0000"/>
                    </a:solidFill>
                  </a:rPr>
                  <a:t> </a:t>
                </a:r>
                <a:endParaRPr lang="en-US" altLang="ja-JP" smtClean="0">
                  <a:solidFill>
                    <a:srgbClr val="FF0000"/>
                  </a:solidFill>
                </a:endParaRPr>
              </a:p>
              <a:p>
                <a:pPr marL="457200" lvl="1" indent="0" algn="ctr">
                  <a:buNone/>
                </a:pPr>
                <a:endParaRPr lang="en-US" altLang="ja-JP" sz="1000" b="0" i="1" smtClean="0">
                  <a:solidFill>
                    <a:srgbClr val="FF0000"/>
                  </a:solidFill>
                  <a:latin typeface="Cambria Math" panose="02040503050406030204" pitchFamily="18" charset="0"/>
                </a:endParaRPr>
              </a:p>
              <a:p>
                <a:pPr marL="457200" lvl="1" indent="0" algn="ctr">
                  <a:buNone/>
                </a:pPr>
                <a14:m>
                  <m:oMath xmlns:m="http://schemas.openxmlformats.org/officeDocument/2006/math">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a:rPr>
                          <m:t>𝑝</m:t>
                        </m:r>
                      </m:e>
                      <m:sub>
                        <m:r>
                          <a:rPr lang="en-US" altLang="ja-JP" b="0" i="1" smtClean="0">
                            <a:solidFill>
                              <a:srgbClr val="FF0000"/>
                            </a:solidFill>
                            <a:latin typeface="Cambria Math"/>
                          </a:rPr>
                          <m:t>𝑖</m:t>
                        </m:r>
                      </m:sub>
                    </m:sSub>
                    <m:r>
                      <a:rPr lang="en-US" altLang="ja-JP" b="0" i="1" smtClean="0">
                        <a:solidFill>
                          <a:srgbClr val="FF0000"/>
                        </a:solidFill>
                        <a:latin typeface="Cambria Math"/>
                      </a:rPr>
                      <m:t>=</m:t>
                    </m:r>
                  </m:oMath>
                </a14:m>
                <a:r>
                  <a:rPr lang="ja-JP" altLang="en-US" smtClean="0">
                    <a:solidFill>
                      <a:srgbClr val="FF0000"/>
                    </a:solidFill>
                  </a:rPr>
                  <a:t>  </a:t>
                </a:r>
                <a14:m>
                  <m:oMath xmlns:m="http://schemas.openxmlformats.org/officeDocument/2006/math">
                    <m:f>
                      <m:fPr>
                        <m:ctrlPr>
                          <a:rPr lang="en-US" altLang="ja-JP" sz="3200" i="1">
                            <a:solidFill>
                              <a:srgbClr val="FF0000"/>
                            </a:solidFill>
                            <a:latin typeface="Cambria Math" panose="02040503050406030204" pitchFamily="18" charset="0"/>
                          </a:rPr>
                        </m:ctrlPr>
                      </m:fPr>
                      <m:num>
                        <m:sSub>
                          <m:sSubPr>
                            <m:ctrlPr>
                              <a:rPr lang="en-US" altLang="ja-JP" sz="320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i="1">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endParaRPr kumimoji="1" lang="en-US" altLang="ja-JP" smtClean="0"/>
              </a:p>
              <a:p>
                <a:pPr marL="457200" lvl="1" indent="0" algn="ctr">
                  <a:buNone/>
                </a:pPr>
                <a:endParaRPr lang="en-US" altLang="ja-JP" sz="900" smtClean="0"/>
              </a:p>
              <a:p>
                <a:pPr marL="457200" lvl="1" indent="0" algn="ctr">
                  <a:buNone/>
                </a:pPr>
                <a:r>
                  <a:rPr lang="ja-JP" altLang="en-US"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a:rPr>
                          <m:t>𝑡</m:t>
                        </m:r>
                      </m:e>
                      <m:sub>
                        <m:r>
                          <a:rPr lang="en-US" altLang="ja-JP" i="1">
                            <a:latin typeface="Cambria Math"/>
                          </a:rPr>
                          <m:t>𝑖</m:t>
                        </m:r>
                      </m:sub>
                    </m:sSub>
                  </m:oMath>
                </a14:m>
                <a:r>
                  <a:rPr lang="ja-JP" altLang="en-US" smtClean="0"/>
                  <a:t>：エントリ</a:t>
                </a:r>
                <a14:m>
                  <m:oMath xmlns:m="http://schemas.openxmlformats.org/officeDocument/2006/math">
                    <m:r>
                      <a:rPr lang="en-US" altLang="ja-JP" b="0" i="1" smtClean="0">
                        <a:latin typeface="Cambria Math" panose="02040503050406030204" pitchFamily="18" charset="0"/>
                      </a:rPr>
                      <m:t>𝑖</m:t>
                    </m:r>
                  </m:oMath>
                </a14:m>
                <a:r>
                  <a:rPr lang="ja-JP" altLang="en-US" smtClean="0"/>
                  <a:t>を</a:t>
                </a:r>
                <a:r>
                  <a:rPr lang="ja-JP" altLang="en-US"/>
                  <a:t>要求した</a:t>
                </a:r>
                <a:r>
                  <a:rPr lang="ja-JP" altLang="en-US" smtClean="0"/>
                  <a:t>時刻）</a:t>
                </a:r>
                <a:endParaRPr kumimoji="1" lang="en-US" altLang="ja-JP"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3"/>
                <a:stretch>
                  <a:fillRect l="-927" t="-1961" b="-238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18</a:t>
            </a:fld>
            <a:endParaRPr kumimoji="1" lang="ja-JP" altLang="en-US"/>
          </a:p>
        </p:txBody>
      </p:sp>
    </p:spTree>
    <p:extLst>
      <p:ext uri="{BB962C8B-B14F-4D97-AF65-F5344CB8AC3E}">
        <p14:creationId xmlns:p14="http://schemas.microsoft.com/office/powerpoint/2010/main" val="194477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3.1 </a:t>
            </a:r>
            <a:r>
              <a:rPr kumimoji="1" lang="ja-JP"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スイッチ故障検知</a:t>
            </a:r>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			1/2</a:t>
            </a:r>
            <a:endParaRPr kumimoji="1" lang="ja-JP" altLang="en-US"/>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startAt="3"/>
            </a:pPr>
            <a:r>
              <a:rPr lang="ja-JP" altLang="en-US"/>
              <a:t>以下の表に従って故障有無の</a:t>
            </a:r>
            <a:r>
              <a:rPr lang="ja-JP" altLang="en-US" smtClean="0"/>
              <a:t>判断</a:t>
            </a: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sz="1600" smtClean="0"/>
          </a:p>
          <a:p>
            <a:pPr marL="514350" indent="-514350">
              <a:buFont typeface="+mj-lt"/>
              <a:buAutoNum type="arabicPeriod" startAt="3"/>
            </a:pPr>
            <a:endParaRPr lang="en-US" altLang="ja-JP" sz="1600" smtClean="0"/>
          </a:p>
          <a:p>
            <a:pPr marL="514350" indent="-514350">
              <a:buFont typeface="+mj-lt"/>
              <a:buAutoNum type="arabicPeriod" startAt="3"/>
            </a:pPr>
            <a:r>
              <a:rPr lang="ja-JP" altLang="en-US" smtClean="0"/>
              <a:t>パス計算時に故障スイッチを除外</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 xmlns:a16="http://schemas.microsoft.com/office/drawing/2014/main" val="20000"/>
                        </a:ext>
                      </a:extLst>
                    </a:gridCol>
                    <a:gridCol w="1175119">
                      <a:extLst>
                        <a:ext uri="{9D8B030D-6E8A-4147-A177-3AD203B41FA5}">
                          <a16:colId xmlns="" xmlns:a16="http://schemas.microsoft.com/office/drawing/2014/main" val="20001"/>
                        </a:ext>
                      </a:extLst>
                    </a:gridCol>
                    <a:gridCol w="2157594">
                      <a:extLst>
                        <a:ext uri="{9D8B030D-6E8A-4147-A177-3AD203B41FA5}">
                          <a16:colId xmlns="" xmlns:a16="http://schemas.microsoft.com/office/drawing/2014/main" val="20002"/>
                        </a:ext>
                      </a:extLst>
                    </a:gridCol>
                  </a:tblGrid>
                  <a:tr h="370840">
                    <a:tc>
                      <a:txBody>
                        <a:bodyPr/>
                        <a:lstStyle/>
                        <a:p>
                          <a:pPr algn="ctr"/>
                          <a:r>
                            <a:rPr kumimoji="1" lang="en-US" altLang="ja-JP" sz="2400" smtClean="0">
                              <a:ea typeface="IPAexゴシック" panose="020B0500000000000000" pitchFamily="50" charset="-128"/>
                            </a:rPr>
                            <a: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𝑖</m:t>
                                  </m:r>
                                </m:sub>
                              </m:sSub>
                            </m:oMath>
                          </a14:m>
                          <a:endParaRPr kumimoji="1" lang="ja-JP" altLang="en-US" sz="2400">
                            <a:ea typeface="IPAexゴシック" panose="020B0500000000000000" pitchFamily="50" charset="-128"/>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𝑖</m:t>
                                    </m:r>
                                  </m:sub>
                                </m:sSub>
                              </m:oMath>
                            </m:oMathPara>
                          </a14:m>
                          <a:endParaRPr kumimoji="1" lang="ja-JP" altLang="en-US" sz="240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 xmlns:a16="http://schemas.microsoft.com/office/drawing/2014/main" val="10000"/>
                      </a:ext>
                    </a:extLst>
                  </a:tr>
                  <a:tr h="370840">
                    <a:tc>
                      <a:txBody>
                        <a:bodyPr/>
                        <a:lstStyle/>
                        <a:p>
                          <a:pPr algn="ct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a16="http://schemas.microsoft.com/office/drawing/2014/main" val="20000"/>
                        </a:ext>
                      </a:extLst>
                    </a:gridCol>
                    <a:gridCol w="1175119">
                      <a:extLst>
                        <a:ext uri="{9D8B030D-6E8A-4147-A177-3AD203B41FA5}">
                          <a16:colId xmlns:a16="http://schemas.microsoft.com/office/drawing/2014/main" val="20001"/>
                        </a:ext>
                      </a:extLst>
                    </a:gridCol>
                    <a:gridCol w="2157594">
                      <a:extLst>
                        <a:ext uri="{9D8B030D-6E8A-4147-A177-3AD203B41FA5}">
                          <a16:colId xmlns:a16="http://schemas.microsoft.com/office/drawing/2014/main" val="20002"/>
                        </a:ext>
                      </a:extLst>
                    </a:gridCol>
                  </a:tblGrid>
                  <a:tr h="457200">
                    <a:tc>
                      <a:txBody>
                        <a:bodyPr/>
                        <a:lstStyle/>
                        <a:p>
                          <a:endParaRPr lang="ja-JP"/>
                        </a:p>
                      </a:txBody>
                      <a:tcPr>
                        <a:blipFill>
                          <a:blip r:embed="rId3"/>
                          <a:stretch>
                            <a:fillRect l="-518" t="-13333" r="-285492" b="-430667"/>
                          </a:stretch>
                        </a:blipFill>
                      </a:tcPr>
                    </a:tc>
                    <a:tc>
                      <a:txBody>
                        <a:bodyPr/>
                        <a:lstStyle/>
                        <a:p>
                          <a:endParaRPr lang="ja-JP"/>
                        </a:p>
                      </a:txBody>
                      <a:tcPr>
                        <a:blipFill>
                          <a:blip r:embed="rId3"/>
                          <a:stretch>
                            <a:fillRect l="-100518" t="-13333" r="-185492" b="-430667"/>
                          </a:stretch>
                        </a:blipFill>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0"/>
                      </a:ext>
                    </a:extLst>
                  </a:tr>
                  <a:tr h="457200">
                    <a:tc>
                      <a:txBody>
                        <a:bodyPr/>
                        <a:lstStyle/>
                        <a:p>
                          <a:endParaRPr lang="ja-JP"/>
                        </a:p>
                      </a:txBody>
                      <a:tcPr>
                        <a:blipFill>
                          <a:blip r:embed="rId3"/>
                          <a:stretch>
                            <a:fillRect l="-518" t="-113333" r="-285492" b="-330667"/>
                          </a:stretch>
                        </a:blipFill>
                      </a:tcPr>
                    </a:tc>
                    <a:tc>
                      <a:txBody>
                        <a:bodyPr/>
                        <a:lstStyle/>
                        <a:p>
                          <a:endParaRPr lang="ja-JP"/>
                        </a:p>
                      </a:txBody>
                      <a:tcPr>
                        <a:blipFill>
                          <a:blip r:embed="rId3"/>
                          <a:stretch>
                            <a:fillRect l="-100518" t="-113333" r="-185492" b="-330667"/>
                          </a:stretch>
                        </a:blipFill>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a16="http://schemas.microsoft.com/office/drawing/2014/main" val="10001"/>
                      </a:ext>
                    </a:extLst>
                  </a:tr>
                  <a:tr h="457200">
                    <a:tc>
                      <a:txBody>
                        <a:bodyPr/>
                        <a:lstStyle/>
                        <a:p>
                          <a:endParaRPr lang="ja-JP"/>
                        </a:p>
                      </a:txBody>
                      <a:tcPr>
                        <a:blipFill>
                          <a:blip r:embed="rId3"/>
                          <a:stretch>
                            <a:fillRect l="-518" t="-210526" r="-285492" b="-226316"/>
                          </a:stretch>
                        </a:blipFill>
                      </a:tcPr>
                    </a:tc>
                    <a:tc>
                      <a:txBody>
                        <a:bodyPr/>
                        <a:lstStyle/>
                        <a:p>
                          <a:endParaRPr lang="ja-JP"/>
                        </a:p>
                      </a:txBody>
                      <a:tcPr>
                        <a:blipFill>
                          <a:blip r:embed="rId3"/>
                          <a:stretch>
                            <a:fillRect l="-100518" t="-210526" r="-185492" b="-226316"/>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2"/>
                      </a:ext>
                    </a:extLst>
                  </a:tr>
                  <a:tr h="457200">
                    <a:tc>
                      <a:txBody>
                        <a:bodyPr/>
                        <a:lstStyle/>
                        <a:p>
                          <a:endParaRPr lang="ja-JP"/>
                        </a:p>
                      </a:txBody>
                      <a:tcPr>
                        <a:blipFill>
                          <a:blip r:embed="rId3"/>
                          <a:stretch>
                            <a:fillRect l="-518" t="-314667" r="-285492" b="-129333"/>
                          </a:stretch>
                        </a:blipFill>
                      </a:tcPr>
                    </a:tc>
                    <a:tc>
                      <a:txBody>
                        <a:bodyPr/>
                        <a:lstStyle/>
                        <a:p>
                          <a:endParaRPr lang="ja-JP"/>
                        </a:p>
                      </a:txBody>
                      <a:tcPr>
                        <a:blipFill>
                          <a:blip r:embed="rId3"/>
                          <a:stretch>
                            <a:fillRect l="-100518" t="-314667" r="-185492" b="-129333"/>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3"/>
                      </a:ext>
                    </a:extLst>
                  </a:tr>
                  <a:tr h="457200">
                    <a:tc>
                      <a:txBody>
                        <a:bodyPr/>
                        <a:lstStyle/>
                        <a:p>
                          <a:endParaRPr lang="ja-JP"/>
                        </a:p>
                      </a:txBody>
                      <a:tcPr>
                        <a:blipFill>
                          <a:blip r:embed="rId3"/>
                          <a:stretch>
                            <a:fillRect l="-518" t="-414667" r="-285492" b="-29333"/>
                          </a:stretch>
                        </a:blipFill>
                      </a:tcPr>
                    </a:tc>
                    <a:tc>
                      <a:txBody>
                        <a:bodyPr/>
                        <a:lstStyle/>
                        <a:p>
                          <a:endParaRPr lang="ja-JP"/>
                        </a:p>
                      </a:txBody>
                      <a:tcPr>
                        <a:blipFill>
                          <a:blip r:embed="rId3"/>
                          <a:stretch>
                            <a:fillRect l="-100518" t="-414667" r="-185492" b="-29333"/>
                          </a:stretch>
                        </a:blipFill>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484744" y="4848202"/>
                <a:ext cx="3642560" cy="461665"/>
              </a:xfrm>
              <a:prstGeom prst="rect">
                <a:avLst/>
              </a:prstGeom>
              <a:noFill/>
            </p:spPr>
            <p:txBody>
              <a:bodyPr wrap="square" rtlCol="0">
                <a:spAutoFit/>
              </a:bodyPr>
              <a:lstStyle/>
              <a:p>
                <a:r>
                  <a:rPr kumimoji="1" lang="ja-JP" altLang="en-US" sz="2400" smtClean="0">
                    <a:ea typeface="IPAexゴシック" panose="020B0500000000000000" pitchFamily="50" charset="-128"/>
                  </a:rPr>
                  <a:t>閾値</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r>
                      <a:rPr kumimoji="1" lang="en-US" altLang="ja-JP" sz="2400" b="0" i="1"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𝑡h</m:t>
                        </m:r>
                      </m:sub>
                    </m:sSub>
                  </m:oMath>
                </a14:m>
                <a:r>
                  <a:rPr kumimoji="1" lang="ja-JP" altLang="en-US" sz="2400" smtClean="0">
                    <a:ea typeface="IPAexゴシック" panose="020B0500000000000000" pitchFamily="50" charset="-128"/>
                  </a:rPr>
                  <a:t>は予め決定</a:t>
                </a:r>
                <a:endParaRPr kumimoji="1" lang="en-US" altLang="ja-JP" sz="2400" smtClean="0">
                  <a:ea typeface="IPAexゴシック" panose="020B0500000000000000"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484744" y="4848202"/>
                <a:ext cx="3642560" cy="461665"/>
              </a:xfrm>
              <a:prstGeom prst="rect">
                <a:avLst/>
              </a:prstGeom>
              <a:blipFill>
                <a:blip r:embed="rId4"/>
                <a:stretch>
                  <a:fillRect l="-2680" t="-13158"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392952" y="2470973"/>
                <a:ext cx="3642560" cy="2677656"/>
              </a:xfrm>
              <a:prstGeom prst="rect">
                <a:avLst/>
              </a:prstGeom>
              <a:noFill/>
            </p:spPr>
            <p:txBody>
              <a:bodyPr wrap="square" rtlCol="0">
                <a:spAutoFit/>
              </a:bodyPr>
              <a:lstStyle/>
              <a:p>
                <a14:m>
                  <m:oMath xmlns:m="http://schemas.openxmlformats.org/officeDocument/2006/math">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b="0" i="1" smtClean="0">
                            <a:latin typeface="Cambria Math"/>
                          </a:rPr>
                          <m:t>𝑖</m:t>
                        </m:r>
                      </m:sub>
                    </m:sSub>
                    <m:r>
                      <a:rPr lang="en-US" altLang="ja-JP" sz="2400" b="0" i="1" smtClean="0">
                        <a:latin typeface="Cambria Math"/>
                      </a:rPr>
                      <m:t>&gt; </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r>
                  <a:rPr lang="en-US" altLang="ja-JP" sz="2400" smtClean="0">
                    <a:latin typeface="Cambria Math" panose="02040503050406030204" pitchFamily="18" charset="0"/>
                    <a:ea typeface="IPAexゴシック" panose="020B0500000000000000" pitchFamily="50" charset="-128"/>
                  </a:rPr>
                  <a:t>]</a:t>
                </a:r>
                <a:endParaRPr lang="en-US" altLang="ja-JP" sz="2400">
                  <a:latin typeface="Cambria Math" panose="02040503050406030204" pitchFamily="18" charset="0"/>
                  <a:ea typeface="IPAexゴシック" panose="020B0500000000000000" pitchFamily="50" charset="-128"/>
                </a:endParaRPr>
              </a:p>
              <a:p>
                <a:r>
                  <a:rPr lang="ja-JP" altLang="en-US" sz="2400" smtClean="0">
                    <a:latin typeface="Cambria Math" panose="02040503050406030204" pitchFamily="18" charset="0"/>
                    <a:ea typeface="IPAexゴシック" panose="020B0500000000000000" pitchFamily="50" charset="-128"/>
                  </a:rPr>
                  <a:t>正常にパケットが</a:t>
                </a:r>
                <a:r>
                  <a:rPr lang="en-US" altLang="ja-JP" sz="2400" smtClean="0">
                    <a:latin typeface="Cambria Math" panose="02040503050406030204" pitchFamily="18" charset="0"/>
                    <a:ea typeface="IPAexゴシック" panose="020B0500000000000000" pitchFamily="50" charset="-128"/>
                  </a:rPr>
                  <a:t/>
                </a:r>
                <a:br>
                  <a:rPr lang="en-US" altLang="ja-JP" sz="2400" smtClean="0">
                    <a:latin typeface="Cambria Math" panose="02040503050406030204" pitchFamily="18" charset="0"/>
                    <a:ea typeface="IPAexゴシック" panose="020B0500000000000000" pitchFamily="50" charset="-128"/>
                  </a:rPr>
                </a:br>
                <a:r>
                  <a:rPr lang="ja-JP" altLang="en-US" sz="2400" smtClean="0">
                    <a:latin typeface="Cambria Math" panose="02040503050406030204" pitchFamily="18" charset="0"/>
                    <a:ea typeface="IPAexゴシック" panose="020B0500000000000000" pitchFamily="50" charset="-128"/>
                  </a:rPr>
                  <a:t>転送されている</a:t>
                </a:r>
                <a:endParaRPr lang="en-US" altLang="ja-JP" sz="2400" smtClean="0">
                  <a:latin typeface="Cambria Math" panose="02040503050406030204" pitchFamily="18" charset="0"/>
                  <a:ea typeface="IPAexゴシック" panose="020B0500000000000000" pitchFamily="50" charset="-128"/>
                </a:endParaRPr>
              </a:p>
              <a:p>
                <a:pPr marL="342900" indent="-342900">
                  <a:buFont typeface="Arial" panose="020B0604020202020204" pitchFamily="34" charset="0"/>
                  <a:buChar char="•"/>
                </a:pPr>
                <a:endParaRPr kumimoji="1" lang="en-US" altLang="ja-JP" sz="2400" b="0" smtClean="0">
                  <a:latin typeface="Cambria Math" panose="02040503050406030204" pitchFamily="18" charset="0"/>
                  <a:ea typeface="IPAexゴシック" panose="020B0500000000000000" pitchFamily="50" charset="-128"/>
                </a:endParaRPr>
              </a:p>
              <a:p>
                <a:r>
                  <a:rPr lang="en-US" altLang="ja-JP" sz="2400">
                    <a:ea typeface="IPAexゴシック" panose="020B0500000000000000"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a:rPr>
                          <m:t>𝑝</m:t>
                        </m:r>
                      </m:e>
                      <m:sub>
                        <m:r>
                          <a:rPr lang="en-US" altLang="ja-JP" sz="2400" i="1">
                            <a:latin typeface="Cambria Math"/>
                          </a:rPr>
                          <m:t>𝑖</m:t>
                        </m:r>
                      </m:sub>
                    </m:sSub>
                    <m:r>
                      <a:rPr lang="en-US" altLang="ja-JP" sz="2400" i="1">
                        <a:latin typeface="Cambria Math"/>
                      </a:rPr>
                      <m:t>&gt; </m:t>
                    </m:r>
                    <m:sSub>
                      <m:sSubPr>
                        <m:ctrlPr>
                          <a:rPr lang="en-US" altLang="ja-JP" sz="2400" i="1">
                            <a:latin typeface="Cambria Math" panose="02040503050406030204" pitchFamily="18" charset="0"/>
                          </a:rPr>
                        </m:ctrlPr>
                      </m:sSubPr>
                      <m:e>
                        <m:r>
                          <a:rPr lang="en-US" altLang="ja-JP" sz="2400" b="0" i="1" smtClean="0">
                            <a:latin typeface="Cambria Math"/>
                          </a:rPr>
                          <m:t>𝑝</m:t>
                        </m:r>
                      </m:e>
                      <m:sub>
                        <m:r>
                          <a:rPr lang="en-US" altLang="ja-JP" sz="2400" i="1">
                            <a:latin typeface="Cambria Math" panose="02040503050406030204" pitchFamily="18" charset="0"/>
                          </a:rPr>
                          <m:t>𝑡h</m:t>
                        </m:r>
                      </m:sub>
                    </m:sSub>
                  </m:oMath>
                </a14:m>
                <a:r>
                  <a:rPr lang="en-US" altLang="ja-JP" sz="2400" smtClean="0">
                    <a:latin typeface="Cambria Math" panose="02040503050406030204" pitchFamily="18" charset="0"/>
                    <a:ea typeface="IPAexゴシック" panose="020B0500000000000000" pitchFamily="50" charset="-128"/>
                  </a:rPr>
                  <a:t>]</a:t>
                </a:r>
                <a:endParaRPr lang="en-US" altLang="ja-JP" sz="2400">
                  <a:latin typeface="Cambria Math" panose="02040503050406030204" pitchFamily="18" charset="0"/>
                  <a:ea typeface="IPAexゴシック" panose="020B0500000000000000" pitchFamily="50" charset="-128"/>
                </a:endParaRPr>
              </a:p>
              <a:p>
                <a:r>
                  <a:rPr lang="ja-JP" altLang="en-US" sz="2400">
                    <a:latin typeface="Cambria Math"/>
                    <a:ea typeface="IPAexゴシック" panose="020B0500000000000000" pitchFamily="50" charset="-128"/>
                  </a:rPr>
                  <a:t>充分</a:t>
                </a:r>
                <a:r>
                  <a:rPr lang="ja-JP" altLang="en-US" sz="2400" smtClean="0">
                    <a:latin typeface="Cambria Math"/>
                    <a:ea typeface="IPAexゴシック" panose="020B0500000000000000" pitchFamily="50" charset="-128"/>
                  </a:rPr>
                  <a:t>なスループットが</a:t>
                </a:r>
                <a:r>
                  <a:rPr lang="en-US" altLang="ja-JP" sz="2400" smtClean="0">
                    <a:latin typeface="Cambria Math"/>
                    <a:ea typeface="IPAexゴシック" panose="020B0500000000000000" pitchFamily="50" charset="-128"/>
                  </a:rPr>
                  <a:t/>
                </a:r>
                <a:br>
                  <a:rPr lang="en-US" altLang="ja-JP" sz="2400" smtClean="0">
                    <a:latin typeface="Cambria Math"/>
                    <a:ea typeface="IPAexゴシック" panose="020B0500000000000000" pitchFamily="50" charset="-128"/>
                  </a:rPr>
                </a:br>
                <a:r>
                  <a:rPr lang="ja-JP" altLang="en-US" sz="2400" smtClean="0">
                    <a:latin typeface="Cambria Math"/>
                    <a:ea typeface="IPAexゴシック" panose="020B0500000000000000" pitchFamily="50" charset="-128"/>
                  </a:rPr>
                  <a:t>出ている</a:t>
                </a:r>
                <a:endParaRPr lang="en-US" altLang="ja-JP" sz="2400" smtClean="0">
                  <a:latin typeface="Cambria Math"/>
                  <a:ea typeface="IPAexゴシック" panose="020B0500000000000000" pitchFamily="50" charset="-128"/>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392952" y="2470973"/>
                <a:ext cx="3642560" cy="2677656"/>
              </a:xfrm>
              <a:prstGeom prst="rect">
                <a:avLst/>
              </a:prstGeom>
              <a:blipFill>
                <a:blip r:embed="rId5"/>
                <a:stretch>
                  <a:fillRect l="-2680" t="-1818" b="-4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41519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0. </a:t>
            </a:r>
            <a:r>
              <a:rPr lang="ja-JP" altLang="en-US"/>
              <a:t>目次</a:t>
            </a:r>
            <a:endParaRPr kumimoji="1" lang="ja-JP" altLang="en-US"/>
          </a:p>
        </p:txBody>
      </p:sp>
      <p:sp>
        <p:nvSpPr>
          <p:cNvPr id="3" name="コンテンツ プレースホルダー 2"/>
          <p:cNvSpPr>
            <a:spLocks noGrp="1"/>
          </p:cNvSpPr>
          <p:nvPr>
            <p:ph idx="1"/>
          </p:nvPr>
        </p:nvSpPr>
        <p:spPr/>
        <p:txBody>
          <a:bodyPr/>
          <a:lstStyle/>
          <a:p>
            <a:pPr marL="457200" lvl="0" indent="-457200">
              <a:buFont typeface="+mj-lt"/>
              <a:buAutoNum type="arabicPeriod"/>
            </a:pPr>
            <a:r>
              <a:rPr lang="ja-JP" altLang="en-US"/>
              <a:t>実装</a:t>
            </a:r>
            <a:r>
              <a:rPr lang="ja-JP" altLang="en-US" smtClean="0"/>
              <a:t>した</a:t>
            </a:r>
            <a:r>
              <a:rPr lang="en-US" altLang="ja-JP" smtClean="0"/>
              <a:t>IaaS</a:t>
            </a:r>
            <a:r>
              <a:rPr lang="ja-JP" altLang="en-US" smtClean="0"/>
              <a:t>の仕様</a:t>
            </a:r>
            <a:endParaRPr lang="en-US" altLang="ja-JP" smtClean="0"/>
          </a:p>
          <a:p>
            <a:pPr marL="457200" lvl="0" indent="-457200">
              <a:buFont typeface="+mj-lt"/>
              <a:buAutoNum type="arabicPeriod"/>
            </a:pPr>
            <a:r>
              <a:rPr lang="ja-JP" altLang="en-US" smtClean="0"/>
              <a:t>デモ内容</a:t>
            </a:r>
            <a:endParaRPr lang="en-US" altLang="ja-JP" smtClean="0"/>
          </a:p>
          <a:p>
            <a:pPr marL="457200" lvl="0" indent="-457200">
              <a:buFont typeface="+mj-lt"/>
              <a:buAutoNum type="arabicPeriod"/>
            </a:pPr>
            <a:r>
              <a:rPr lang="ja-JP" altLang="en-US" smtClean="0"/>
              <a:t>独自機能</a:t>
            </a:r>
            <a:endParaRPr lang="en-US" altLang="ja-JP" smtClean="0"/>
          </a:p>
          <a:p>
            <a:pPr marL="457200" lvl="0" indent="-457200">
              <a:buFont typeface="+mj-lt"/>
              <a:buAutoNum type="arabicPeriod"/>
            </a:pPr>
            <a:r>
              <a:rPr lang="ja-JP" altLang="en-US"/>
              <a:t>質疑</a:t>
            </a:r>
            <a:endParaRPr lang="en-US" altLang="ja-JP" smtClean="0"/>
          </a:p>
          <a:p>
            <a:pPr marL="457200" lvl="0" indent="-457200">
              <a:buFont typeface="+mj-lt"/>
              <a:buAutoNum type="arabicPeriod"/>
            </a:pPr>
            <a:r>
              <a:rPr lang="ja-JP" altLang="en-US" smtClean="0"/>
              <a:t>スケジュールと実際</a:t>
            </a:r>
            <a:endParaRPr lang="en-US" altLang="ja-JP" smtClean="0"/>
          </a:p>
          <a:p>
            <a:pPr marL="457200" lvl="0" indent="-457200">
              <a:buFont typeface="+mj-lt"/>
              <a:buAutoNum type="arabicPeriod"/>
            </a:pPr>
            <a:r>
              <a:rPr lang="ja-JP" altLang="en-US" smtClean="0"/>
              <a:t>役割分担</a:t>
            </a:r>
            <a:endParaRPr lang="en-US" altLang="ja-JP" smtClean="0"/>
          </a:p>
          <a:p>
            <a:pPr lvl="0"/>
            <a:endParaRPr lang="en-US" altLang="ja-JP" smtClean="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a:t>
            </a:fld>
            <a:endParaRPr kumimoji="1" lang="ja-JP" altLang="en-US"/>
          </a:p>
        </p:txBody>
      </p:sp>
    </p:spTree>
    <p:extLst>
      <p:ext uri="{BB962C8B-B14F-4D97-AF65-F5344CB8AC3E}">
        <p14:creationId xmlns:p14="http://schemas.microsoft.com/office/powerpoint/2010/main" val="223914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3.2 </a:t>
            </a:r>
            <a:r>
              <a:rPr kumimoji="1" lang="ja-JP" altLang="en-US" smtClean="0"/>
              <a:t>具体的な実装</a:t>
            </a:r>
            <a:endParaRPr kumimoji="1" lang="ja-JP" altLang="en-US"/>
          </a:p>
        </p:txBody>
      </p:sp>
      <p:sp>
        <p:nvSpPr>
          <p:cNvPr id="3" name="コンテンツ プレースホルダー 2"/>
          <p:cNvSpPr>
            <a:spLocks noGrp="1"/>
          </p:cNvSpPr>
          <p:nvPr>
            <p:ph idx="1"/>
          </p:nvPr>
        </p:nvSpPr>
        <p:spPr/>
        <p:txBody>
          <a:bodyPr>
            <a:normAutofit/>
          </a:bodyPr>
          <a:lstStyle/>
          <a:p>
            <a:r>
              <a:rPr lang="ja-JP" altLang="en-US"/>
              <a:t>パフォーマンスの低下</a:t>
            </a:r>
            <a:r>
              <a:rPr lang="ja-JP" altLang="en-US" smtClean="0"/>
              <a:t>を</a:t>
            </a:r>
            <a:r>
              <a:rPr lang="ja-JP" altLang="en-US"/>
              <a:t>実装</a:t>
            </a:r>
            <a:r>
              <a:rPr lang="ja-JP" altLang="en-US" smtClean="0"/>
              <a:t> </a:t>
            </a:r>
            <a:endParaRPr lang="ja-JP" altLang="en-US"/>
          </a:p>
          <a:p>
            <a:pPr lvl="1"/>
            <a:r>
              <a:rPr lang="ja-JP" altLang="en-US"/>
              <a:t>仮想マシンでリピータを作成し，スイッチ間に接続</a:t>
            </a:r>
          </a:p>
          <a:p>
            <a:pPr lvl="1"/>
            <a:r>
              <a:rPr lang="ja-JP" altLang="en-US"/>
              <a:t>仮想マシン上でネットワークインターフェースに対し，</a:t>
            </a:r>
            <a:r>
              <a:rPr lang="en-US" altLang="ja-JP" err="1"/>
              <a:t>tc</a:t>
            </a:r>
            <a:r>
              <a:rPr lang="ja-JP" altLang="en-US"/>
              <a:t>コマンドを用いて遅延を発生させる</a:t>
            </a:r>
          </a:p>
          <a:p>
            <a:pPr lvl="1"/>
            <a:r>
              <a:rPr lang="ja-JP" altLang="en-US"/>
              <a:t>スイッチは，リピータに接続されているリンクに対してパケットの転送速度を下げることになり，パフォーマンスの低下が実現できる</a:t>
            </a:r>
          </a:p>
          <a:p>
            <a:r>
              <a:rPr lang="en-US" altLang="ja-JP" err="1"/>
              <a:t>OpenFlow</a:t>
            </a:r>
            <a:r>
              <a:rPr lang="en-US" altLang="ja-JP"/>
              <a:t> 1.0</a:t>
            </a:r>
            <a:r>
              <a:rPr lang="ja-JP" altLang="en-US"/>
              <a:t>で定められて</a:t>
            </a:r>
            <a:r>
              <a:rPr lang="ja-JP" altLang="en-US" smtClean="0"/>
              <a:t>いる</a:t>
            </a:r>
            <a:r>
              <a:rPr lang="en-US" altLang="ja-JP" err="1" smtClean="0"/>
              <a:t>PortStatsReply</a:t>
            </a:r>
            <a:r>
              <a:rPr lang="ja-JP" altLang="en-US" smtClean="0"/>
              <a:t>を</a:t>
            </a:r>
            <a:r>
              <a:rPr lang="ja-JP" altLang="en-US"/>
              <a:t>取得できなかったため，追加機能のデモができなかった </a:t>
            </a:r>
          </a:p>
          <a:p>
            <a:pPr lvl="1"/>
            <a:r>
              <a:rPr lang="en-US" altLang="ja-JP" err="1"/>
              <a:t>Trema</a:t>
            </a:r>
            <a:r>
              <a:rPr lang="ja-JP" altLang="en-US" err="1"/>
              <a:t>には</a:t>
            </a:r>
            <a:r>
              <a:rPr lang="en-US" altLang="ja-JP" err="1"/>
              <a:t>PortStatsRequest</a:t>
            </a:r>
            <a:r>
              <a:rPr lang="ja-JP" altLang="en-US"/>
              <a:t>は用意されているが，</a:t>
            </a:r>
            <a:r>
              <a:rPr lang="en-US" altLang="ja-JP" err="1"/>
              <a:t>PortStatsReply</a:t>
            </a:r>
            <a:r>
              <a:rPr lang="ja-JP" altLang="en-US"/>
              <a:t>クラスは存在せず，</a:t>
            </a:r>
            <a:r>
              <a:rPr lang="en-US" altLang="ja-JP" err="1"/>
              <a:t>StatsReply</a:t>
            </a:r>
            <a:r>
              <a:rPr lang="ja-JP" altLang="en-US"/>
              <a:t>クラスでも</a:t>
            </a:r>
            <a:r>
              <a:rPr lang="en-US" altLang="ja-JP" err="1"/>
              <a:t>PortStatsReply</a:t>
            </a:r>
            <a:r>
              <a:rPr lang="ja-JP" altLang="en-US"/>
              <a:t>を処理できない</a:t>
            </a:r>
          </a:p>
          <a:p>
            <a:pPr lvl="1"/>
            <a:r>
              <a:rPr lang="en-US" altLang="ja-JP" err="1"/>
              <a:t>PortStatsReply</a:t>
            </a:r>
            <a:r>
              <a:rPr lang="ja-JP" altLang="en-US"/>
              <a:t>の実装を試みたが，時間が足りなかった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20</a:t>
            </a:fld>
            <a:endParaRPr kumimoji="1" lang="ja-JP" altLang="en-US"/>
          </a:p>
        </p:txBody>
      </p:sp>
    </p:spTree>
    <p:extLst>
      <p:ext uri="{BB962C8B-B14F-4D97-AF65-F5344CB8AC3E}">
        <p14:creationId xmlns:p14="http://schemas.microsoft.com/office/powerpoint/2010/main" val="183216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4. </a:t>
            </a:r>
            <a:r>
              <a:rPr kumimoji="1" lang="ja-JP" altLang="en-US" smtClean="0"/>
              <a:t>質疑</a:t>
            </a:r>
            <a:r>
              <a:rPr kumimoji="1" lang="en-US" altLang="ja-JP" smtClean="0"/>
              <a:t>						1/4</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fontScale="92500" lnSpcReduction="10000"/>
              </a:bodyPr>
              <a:lstStyle/>
              <a:p>
                <a:pPr marL="0" indent="0">
                  <a:buNone/>
                </a:pPr>
                <a:r>
                  <a:rPr lang="en-US" altLang="ja-JP" dirty="0" smtClean="0"/>
                  <a:t>【</a:t>
                </a:r>
                <a:r>
                  <a:rPr lang="ja-JP" altLang="en-US" dirty="0"/>
                  <a:t>質問</a:t>
                </a:r>
                <a:r>
                  <a:rPr lang="en-US" altLang="ja-JP" dirty="0" smtClean="0"/>
                  <a:t>】</a:t>
                </a:r>
              </a:p>
              <a:p>
                <a:r>
                  <a:rPr lang="en-US" altLang="ja-JP" dirty="0" smtClean="0"/>
                  <a:t> </a:t>
                </a:r>
                <a:r>
                  <a:rPr lang="ja-JP" altLang="en-US" dirty="0"/>
                  <a:t>追加機能の性能指標を計算する際に，スイッチの「受信パケット数」と「転送パケット数」の比を計算しているが，（異なるスライス間の端末を宛先としたパケットのように）ドロップしたパケット数は含めなくてよいのか</a:t>
                </a:r>
              </a:p>
              <a:p>
                <a:pPr marL="0" indent="0">
                  <a:buNone/>
                </a:pPr>
                <a:r>
                  <a:rPr lang="en-US" altLang="ja-JP" dirty="0"/>
                  <a:t>【</a:t>
                </a:r>
                <a:r>
                  <a:rPr lang="ja-JP" altLang="en-US" dirty="0"/>
                  <a:t>回答</a:t>
                </a:r>
                <a:r>
                  <a:rPr lang="en-US" altLang="ja-JP" dirty="0"/>
                  <a:t>/</a:t>
                </a:r>
                <a:r>
                  <a:rPr lang="ja-JP" altLang="en-US" dirty="0"/>
                  <a:t>考察</a:t>
                </a:r>
                <a:r>
                  <a:rPr lang="en-US" altLang="ja-JP" dirty="0" smtClean="0"/>
                  <a:t>】</a:t>
                </a:r>
              </a:p>
              <a:p>
                <a:r>
                  <a:rPr lang="en-US" altLang="ja-JP" dirty="0" smtClean="0"/>
                  <a:t> </a:t>
                </a:r>
                <a:r>
                  <a:rPr lang="ja-JP" altLang="en-US" dirty="0"/>
                  <a:t>含めなくてはならない（考察不足だったが，</a:t>
                </a:r>
                <a:r>
                  <a:rPr lang="en-US" altLang="ja-JP" dirty="0" err="1"/>
                  <a:t>PortStatsReply</a:t>
                </a:r>
                <a:r>
                  <a:rPr lang="ja-JP" altLang="en-US" dirty="0"/>
                  <a:t>の未実装問題でテストができなかったため気づけなかった</a:t>
                </a:r>
                <a:r>
                  <a:rPr lang="ja-JP" altLang="en-US" dirty="0" smtClean="0"/>
                  <a:t>）</a:t>
                </a:r>
                <a:endParaRPr lang="en-US" altLang="ja-JP" dirty="0" smtClean="0"/>
              </a:p>
              <a:p>
                <a:r>
                  <a:rPr lang="ja-JP" altLang="en-US" dirty="0" smtClean="0"/>
                  <a:t>ドロップパケット数</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𝐷</m:t>
                        </m:r>
                      </m:e>
                      <m:sub>
                        <m:r>
                          <a:rPr lang="en-US" altLang="ja-JP" i="1">
                            <a:latin typeface="Cambria Math"/>
                          </a:rPr>
                          <m:t>𝑖</m:t>
                        </m:r>
                      </m:sub>
                    </m:sSub>
                  </m:oMath>
                </a14:m>
                <a:r>
                  <a:rPr lang="ja-JP" altLang="en-US" dirty="0" smtClean="0"/>
                  <a:t>を用いて</a:t>
                </a:r>
                <a:endParaRPr lang="en-US" altLang="ja-JP" dirty="0" smtClean="0"/>
              </a:p>
              <a:p>
                <a:pPr marL="457200" lvl="1" indent="0" algn="ctr">
                  <a:buNone/>
                </a:pP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𝑟</m:t>
                        </m:r>
                      </m:e>
                      <m:sub>
                        <m:r>
                          <a:rPr lang="en-US" altLang="ja-JP" i="1">
                            <a:solidFill>
                              <a:srgbClr val="FF0000"/>
                            </a:solidFill>
                            <a:latin typeface="Cambria Math"/>
                          </a:rPr>
                          <m:t>𝑖</m:t>
                        </m:r>
                      </m:sub>
                    </m:sSub>
                    <m:r>
                      <a:rPr lang="en-US" altLang="ja-JP" i="1">
                        <a:solidFill>
                          <a:srgbClr val="FF0000"/>
                        </a:solidFill>
                        <a:latin typeface="Cambria Math"/>
                      </a:rPr>
                      <m:t>=</m:t>
                    </m:r>
                  </m:oMath>
                </a14:m>
                <a:r>
                  <a:rPr lang="ja-JP" altLang="en-US" dirty="0">
                    <a:solidFill>
                      <a:srgbClr val="FF0000"/>
                    </a:solidFill>
                  </a:rPr>
                  <a:t> </a:t>
                </a:r>
                <a14:m>
                  <m:oMath xmlns:m="http://schemas.openxmlformats.org/officeDocument/2006/math">
                    <m:f>
                      <m:fPr>
                        <m:ctrlPr>
                          <a:rPr lang="en-US" altLang="ja-JP" i="1">
                            <a:solidFill>
                              <a:srgbClr val="FF0000"/>
                            </a:solidFill>
                            <a:latin typeface="Cambria Math" panose="02040503050406030204" pitchFamily="18" charset="0"/>
                          </a:rPr>
                        </m:ctrlPr>
                      </m:fPr>
                      <m:num>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𝑇</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panose="02040503050406030204" pitchFamily="18" charset="0"/>
                              </a:rPr>
                              <m:t>𝑇</m:t>
                            </m:r>
                          </m:e>
                          <m:sub>
                            <m:r>
                              <a:rPr lang="en-US" altLang="ja-JP" i="1">
                                <a:solidFill>
                                  <a:srgbClr val="FF0000"/>
                                </a:solidFill>
                                <a:latin typeface="Cambria Math"/>
                              </a:rPr>
                              <m:t>𝑖</m:t>
                            </m:r>
                            <m:r>
                              <a:rPr lang="en-US" altLang="ja-JP" i="1">
                                <a:solidFill>
                                  <a:srgbClr val="FF0000"/>
                                </a:solidFill>
                                <a:latin typeface="Cambria Math"/>
                              </a:rPr>
                              <m:t>−1</m:t>
                            </m:r>
                          </m:sub>
                        </m:sSub>
                        <m:r>
                          <a:rPr lang="en-US" altLang="ja-JP" b="0" i="1" smtClean="0">
                            <a:solidFill>
                              <a:srgbClr val="FF0000"/>
                            </a:solidFill>
                            <a:latin typeface="Cambria Math"/>
                          </a:rPr>
                          <m:t>+</m:t>
                        </m:r>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a:rPr>
                              <m:t>𝐷</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a:rPr>
                              <m:t>𝐷</m:t>
                            </m:r>
                          </m:e>
                          <m:sub>
                            <m:r>
                              <a:rPr lang="en-US" altLang="ja-JP" i="1">
                                <a:solidFill>
                                  <a:srgbClr val="FF0000"/>
                                </a:solidFill>
                                <a:latin typeface="Cambria Math"/>
                              </a:rPr>
                              <m:t>𝑖</m:t>
                            </m:r>
                            <m:r>
                              <a:rPr lang="en-US" altLang="ja-JP" i="1">
                                <a:solidFill>
                                  <a:srgbClr val="FF0000"/>
                                </a:solidFill>
                                <a:latin typeface="Cambria Math"/>
                              </a:rPr>
                              <m:t>−1</m:t>
                            </m:r>
                          </m:sub>
                        </m:sSub>
                      </m:num>
                      <m:den>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𝑅</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𝑅</m:t>
                            </m:r>
                          </m:e>
                          <m:sub>
                            <m:r>
                              <a:rPr lang="en-US" altLang="ja-JP" i="1">
                                <a:solidFill>
                                  <a:srgbClr val="FF0000"/>
                                </a:solidFill>
                                <a:latin typeface="Cambria Math"/>
                              </a:rPr>
                              <m:t>𝑖</m:t>
                            </m:r>
                            <m:r>
                              <a:rPr lang="en-US" altLang="ja-JP" i="1">
                                <a:solidFill>
                                  <a:srgbClr val="FF0000"/>
                                </a:solidFill>
                                <a:latin typeface="Cambria Math"/>
                              </a:rPr>
                              <m:t>−1</m:t>
                            </m:r>
                          </m:sub>
                        </m:sSub>
                      </m:den>
                    </m:f>
                  </m:oMath>
                </a14:m>
                <a:r>
                  <a:rPr lang="ja-JP" altLang="en-US" dirty="0">
                    <a:solidFill>
                      <a:srgbClr val="FF0000"/>
                    </a:solidFill>
                  </a:rPr>
                  <a:t> </a:t>
                </a:r>
                <a:endParaRPr lang="en-US" altLang="ja-JP" dirty="0" smtClean="0"/>
              </a:p>
              <a:p>
                <a:pPr marL="0" indent="0">
                  <a:buNone/>
                </a:pPr>
                <a:r>
                  <a:rPr lang="ja-JP" altLang="en-US" dirty="0" smtClean="0"/>
                  <a:t>に変更すること</a:t>
                </a:r>
                <a:r>
                  <a:rPr lang="ja-JP" altLang="en-US" dirty="0"/>
                  <a:t>で</a:t>
                </a:r>
                <a:r>
                  <a:rPr lang="ja-JP" altLang="en-US" dirty="0" smtClean="0"/>
                  <a:t>解決できると考えられる</a:t>
                </a:r>
                <a:endParaRPr lang="ja-JP" altLang="en-US" dirty="0"/>
              </a:p>
              <a:p>
                <a:pPr marL="0" indent="0">
                  <a:buNone/>
                </a:pPr>
                <a:endParaRPr lang="ja-JP" altLang="en-US" dirty="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0">
                <a:blip r:embed="rId3"/>
                <a:stretch>
                  <a:fillRect l="-1005" t="-238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21</a:t>
            </a:fld>
            <a:endParaRPr kumimoji="1" lang="ja-JP" altLang="en-US"/>
          </a:p>
        </p:txBody>
      </p:sp>
    </p:spTree>
    <p:extLst>
      <p:ext uri="{BB962C8B-B14F-4D97-AF65-F5344CB8AC3E}">
        <p14:creationId xmlns:p14="http://schemas.microsoft.com/office/powerpoint/2010/main" val="57219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2/4</a:t>
            </a:r>
            <a:endParaRPr kumimoji="1" lang="ja-JP" altLang="en-US"/>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altLang="ja-JP"/>
              <a:t>【</a:t>
            </a:r>
            <a:r>
              <a:rPr lang="ja-JP" altLang="en-US"/>
              <a:t>質問</a:t>
            </a:r>
            <a:r>
              <a:rPr lang="en-US" altLang="ja-JP"/>
              <a:t>】 </a:t>
            </a:r>
          </a:p>
          <a:p>
            <a:r>
              <a:rPr lang="ja-JP" altLang="en-US"/>
              <a:t>スイッチのインターフェースやリンクのパフォーマンスが低下することも考えられるが，なぜ今回はスイッチ本体のパフォーマンス低下の検知にしたのか</a:t>
            </a:r>
          </a:p>
          <a:p>
            <a:pPr marL="0" indent="0">
              <a:buNone/>
            </a:pPr>
            <a:r>
              <a:rPr lang="en-US" altLang="ja-JP"/>
              <a:t>【</a:t>
            </a:r>
            <a:r>
              <a:rPr lang="ja-JP" altLang="en-US"/>
              <a:t>回答</a:t>
            </a:r>
            <a:r>
              <a:rPr lang="en-US" altLang="ja-JP"/>
              <a:t>/</a:t>
            </a:r>
            <a:r>
              <a:rPr lang="ja-JP" altLang="en-US"/>
              <a:t>考察</a:t>
            </a:r>
            <a:r>
              <a:rPr lang="en-US" altLang="ja-JP"/>
              <a:t>】 </a:t>
            </a:r>
          </a:p>
          <a:p>
            <a:r>
              <a:rPr lang="en-US" altLang="ja-JP" err="1"/>
              <a:t>PortStatsReply</a:t>
            </a:r>
            <a:r>
              <a:rPr lang="ja-JP" altLang="en-US"/>
              <a:t>により，スイッチに存在するポートごとに受信・転送・ドロップパケット数を得ることができ，また，パスごとに性能を計算することによってスイッチの持つインターフェースやリンクのパフォーマンス低下を検知することができる．さらに，同一のリンクに関して双方向の性能計算を行うことでパフォーマンスの低下がインターフェースのものかリンクのものかも判定することができる．</a:t>
            </a:r>
            <a:endParaRPr lang="en-US" altLang="ja-JP"/>
          </a:p>
          <a:p>
            <a:r>
              <a:rPr lang="ja-JP" altLang="en-US"/>
              <a:t>しかしながら，実現可能性については議論し，考察したものの，今回は実装のためにかかる工数および時間の観点からスイッチのパフォーマンス低下を検知するにとどまった</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22</a:t>
            </a:fld>
            <a:endParaRPr kumimoji="1" lang="ja-JP" altLang="en-US"/>
          </a:p>
        </p:txBody>
      </p:sp>
    </p:spTree>
    <p:extLst>
      <p:ext uri="{BB962C8B-B14F-4D97-AF65-F5344CB8AC3E}">
        <p14:creationId xmlns:p14="http://schemas.microsoft.com/office/powerpoint/2010/main" val="295336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3/4</a:t>
            </a:r>
            <a:endParaRPr kumimoji="1" lang="ja-JP" altLang="en-US"/>
          </a:p>
        </p:txBody>
      </p:sp>
      <p:sp>
        <p:nvSpPr>
          <p:cNvPr id="3" name="コンテンツ プレースホルダー 2"/>
          <p:cNvSpPr>
            <a:spLocks noGrp="1"/>
          </p:cNvSpPr>
          <p:nvPr>
            <p:ph idx="1"/>
          </p:nvPr>
        </p:nvSpPr>
        <p:spPr/>
        <p:txBody>
          <a:bodyPr>
            <a:normAutofit fontScale="70000" lnSpcReduction="20000"/>
          </a:bodyPr>
          <a:lstStyle/>
          <a:p>
            <a:pPr marL="0" indent="0">
              <a:buNone/>
            </a:pPr>
            <a:r>
              <a:rPr lang="en-US" altLang="ja-JP"/>
              <a:t>【</a:t>
            </a:r>
            <a:r>
              <a:rPr lang="ja-JP" altLang="en-US"/>
              <a:t>質問</a:t>
            </a:r>
            <a:r>
              <a:rPr lang="en-US" altLang="ja-JP"/>
              <a:t>】 </a:t>
            </a:r>
            <a:endParaRPr lang="en-US" altLang="ja-JP" smtClean="0"/>
          </a:p>
          <a:p>
            <a:r>
              <a:rPr lang="ja-JP" altLang="en-US" smtClean="0"/>
              <a:t>頑張った点はどこか</a:t>
            </a:r>
            <a:endParaRPr lang="ja-JP" altLang="en-US"/>
          </a:p>
          <a:p>
            <a:pPr marL="0" indent="0">
              <a:buNone/>
            </a:pPr>
            <a:r>
              <a:rPr lang="en-US" altLang="ja-JP"/>
              <a:t>【</a:t>
            </a:r>
            <a:r>
              <a:rPr lang="ja-JP" altLang="en-US"/>
              <a:t>回答</a:t>
            </a:r>
            <a:r>
              <a:rPr lang="en-US" altLang="ja-JP"/>
              <a:t>/</a:t>
            </a:r>
            <a:r>
              <a:rPr lang="ja-JP" altLang="en-US"/>
              <a:t>考察</a:t>
            </a:r>
            <a:r>
              <a:rPr lang="en-US" altLang="ja-JP"/>
              <a:t>】</a:t>
            </a:r>
          </a:p>
          <a:p>
            <a:r>
              <a:rPr lang="ja-JP" altLang="en-US"/>
              <a:t>作業前に話し合い，仕様書（ガイドライン）を作成・編集することで，分担して作業をする際にも，班員の作業内容や各種仕様（構成や利用する</a:t>
            </a:r>
            <a:r>
              <a:rPr lang="en-US" altLang="ja-JP"/>
              <a:t>IP</a:t>
            </a:r>
            <a:r>
              <a:rPr lang="ja-JP" altLang="en-US"/>
              <a:t>アドレス・</a:t>
            </a:r>
            <a:r>
              <a:rPr lang="en-US" altLang="ja-JP"/>
              <a:t>Rest API</a:t>
            </a:r>
            <a:r>
              <a:rPr lang="ja-JP" altLang="en-US"/>
              <a:t>のための</a:t>
            </a:r>
            <a:r>
              <a:rPr lang="en-US" altLang="ja-JP"/>
              <a:t>URI</a:t>
            </a:r>
            <a:r>
              <a:rPr lang="ja-JP" altLang="en-US"/>
              <a:t>にいたるまで）を確認することができた</a:t>
            </a:r>
          </a:p>
          <a:p>
            <a:r>
              <a:rPr lang="ja-JP" altLang="en-US"/>
              <a:t>分担作業時の個別テスト，組み合わせたときの統合テストを事前に考えてから実行することで，「テスト漏れ」がないようにした</a:t>
            </a:r>
          </a:p>
          <a:p>
            <a:r>
              <a:rPr lang="ja-JP" altLang="en-US"/>
              <a:t>「自然な</a:t>
            </a:r>
            <a:r>
              <a:rPr lang="en-US" altLang="ja-JP"/>
              <a:t>IaaS</a:t>
            </a:r>
            <a:r>
              <a:rPr lang="ja-JP" altLang="en-US"/>
              <a:t>を目指す」というのをコンセプトに掲げており，不自然な仕様の排除に努めた </a:t>
            </a:r>
          </a:p>
          <a:p>
            <a:pPr lvl="1"/>
            <a:r>
              <a:rPr lang="en-US" altLang="ja-JP"/>
              <a:t>VM</a:t>
            </a:r>
            <a:r>
              <a:rPr lang="ja-JP" altLang="en-US"/>
              <a:t>マネージャと</a:t>
            </a:r>
            <a:r>
              <a:rPr lang="en-US" altLang="ja-JP"/>
              <a:t>VM</a:t>
            </a:r>
            <a:r>
              <a:rPr lang="ja-JP" altLang="en-US"/>
              <a:t>サーバを分離することにより，</a:t>
            </a:r>
            <a:r>
              <a:rPr lang="en-US" altLang="ja-JP"/>
              <a:t>VM</a:t>
            </a:r>
            <a:r>
              <a:rPr lang="ja-JP" altLang="en-US"/>
              <a:t>マネージャおよび</a:t>
            </a:r>
            <a:r>
              <a:rPr lang="en-US" altLang="ja-JP"/>
              <a:t>VM</a:t>
            </a:r>
            <a:r>
              <a:rPr lang="ja-JP" altLang="en-US"/>
              <a:t>サーバを管理しているサービス事業者は，必要に応じて簡単に</a:t>
            </a:r>
            <a:r>
              <a:rPr lang="en-US" altLang="ja-JP"/>
              <a:t>VM</a:t>
            </a:r>
            <a:r>
              <a:rPr lang="ja-JP" altLang="en-US"/>
              <a:t>サーバを増やすことができる（設備投資や事業拡大が簡単になる）</a:t>
            </a:r>
          </a:p>
          <a:p>
            <a:pPr lvl="1"/>
            <a:r>
              <a:rPr lang="ja-JP" altLang="en-US"/>
              <a:t>ユーザ端末や管理用端末は複数存在しうる</a:t>
            </a:r>
          </a:p>
          <a:p>
            <a:pPr lvl="1"/>
            <a:r>
              <a:rPr lang="ja-JP" altLang="en-US"/>
              <a:t>「管理用端末以外の端末は，コントローラの</a:t>
            </a:r>
            <a:r>
              <a:rPr lang="en-US" altLang="ja-JP"/>
              <a:t>IP</a:t>
            </a:r>
            <a:r>
              <a:rPr lang="ja-JP" altLang="en-US"/>
              <a:t>も知らず，仮に知っていても一切アクセスできない」というような自然なアクセス規則</a:t>
            </a:r>
          </a:p>
          <a:p>
            <a:r>
              <a:rPr lang="ja-JP" altLang="en-US"/>
              <a:t>「</a:t>
            </a:r>
            <a:r>
              <a:rPr lang="en-US" altLang="ja-JP" err="1"/>
              <a:t>OpenFlow</a:t>
            </a:r>
            <a:r>
              <a:rPr lang="ja-JP" altLang="en-US"/>
              <a:t>で実現する」という利点を利用するため，スライスやインターフェースの工夫によるプレーン分離を実現した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23</a:t>
            </a:fld>
            <a:endParaRPr kumimoji="1" lang="ja-JP" altLang="en-US"/>
          </a:p>
        </p:txBody>
      </p:sp>
    </p:spTree>
    <p:extLst>
      <p:ext uri="{BB962C8B-B14F-4D97-AF65-F5344CB8AC3E}">
        <p14:creationId xmlns:p14="http://schemas.microsoft.com/office/powerpoint/2010/main" val="1331447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4/4</a:t>
            </a:r>
            <a:endParaRPr kumimoji="1" lang="ja-JP" altLang="en-US"/>
          </a:p>
        </p:txBody>
      </p:sp>
      <p:sp>
        <p:nvSpPr>
          <p:cNvPr id="3" name="コンテンツ プレースホルダー 2"/>
          <p:cNvSpPr>
            <a:spLocks noGrp="1"/>
          </p:cNvSpPr>
          <p:nvPr>
            <p:ph idx="1"/>
          </p:nvPr>
        </p:nvSpPr>
        <p:spPr/>
        <p:txBody>
          <a:bodyPr>
            <a:normAutofit/>
          </a:bodyPr>
          <a:lstStyle/>
          <a:p>
            <a:pPr marL="0" indent="0">
              <a:buNone/>
            </a:pPr>
            <a:r>
              <a:rPr lang="en-US" altLang="ja-JP"/>
              <a:t>【</a:t>
            </a:r>
            <a:r>
              <a:rPr lang="ja-JP" altLang="en-US"/>
              <a:t>質問</a:t>
            </a:r>
            <a:r>
              <a:rPr lang="en-US" altLang="ja-JP"/>
              <a:t>】 </a:t>
            </a:r>
            <a:endParaRPr lang="en-US" altLang="ja-JP" smtClean="0"/>
          </a:p>
          <a:p>
            <a:r>
              <a:rPr lang="ja-JP" altLang="en-US" smtClean="0"/>
              <a:t>大変だった点はどこか</a:t>
            </a:r>
            <a:endParaRPr lang="en-US" altLang="ja-JP" smtClean="0"/>
          </a:p>
          <a:p>
            <a:pPr marL="0" indent="0">
              <a:buNone/>
            </a:pPr>
            <a:r>
              <a:rPr lang="en-US" altLang="ja-JP" smtClean="0"/>
              <a:t>【</a:t>
            </a:r>
            <a:r>
              <a:rPr lang="ja-JP" altLang="en-US"/>
              <a:t>回答</a:t>
            </a:r>
            <a:r>
              <a:rPr lang="en-US" altLang="ja-JP"/>
              <a:t>/</a:t>
            </a:r>
            <a:r>
              <a:rPr lang="ja-JP" altLang="en-US"/>
              <a:t>考察</a:t>
            </a:r>
            <a:r>
              <a:rPr lang="en-US" altLang="ja-JP"/>
              <a:t>】</a:t>
            </a:r>
          </a:p>
          <a:p>
            <a:r>
              <a:rPr lang="en-US" altLang="ja-JP"/>
              <a:t>Docker</a:t>
            </a:r>
            <a:r>
              <a:rPr lang="ja-JP" altLang="en-US"/>
              <a:t>を利用した固定</a:t>
            </a:r>
            <a:r>
              <a:rPr lang="en-US" altLang="ja-JP"/>
              <a:t>IP</a:t>
            </a:r>
            <a:r>
              <a:rPr lang="ja-JP" altLang="en-US" err="1"/>
              <a:t>での</a:t>
            </a:r>
            <a:r>
              <a:rPr lang="ja-JP" altLang="en-US"/>
              <a:t>コンテナ作成及び</a:t>
            </a:r>
            <a:r>
              <a:rPr lang="en-US" altLang="ja-JP"/>
              <a:t>VM</a:t>
            </a:r>
            <a:r>
              <a:rPr lang="ja-JP" altLang="en-US"/>
              <a:t>サーバ外の端末とコンテナとの通信実現</a:t>
            </a:r>
          </a:p>
          <a:p>
            <a:r>
              <a:rPr lang="ja-JP" altLang="en-US"/>
              <a:t>仮想環境で動く状態のものを実スイッチを通して動くようにするための調整および正常に動作できない原因究明</a:t>
            </a:r>
          </a:p>
          <a:p>
            <a:r>
              <a:rPr lang="ja-JP" altLang="en-US"/>
              <a:t>追加機能における</a:t>
            </a:r>
            <a:r>
              <a:rPr lang="en-US" altLang="ja-JP" err="1"/>
              <a:t>PortStatsReply</a:t>
            </a:r>
            <a:r>
              <a:rPr lang="ja-JP" altLang="en-US"/>
              <a:t>の実装（できなかった）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24</a:t>
            </a:fld>
            <a:endParaRPr kumimoji="1" lang="ja-JP" altLang="en-US"/>
          </a:p>
        </p:txBody>
      </p:sp>
    </p:spTree>
    <p:extLst>
      <p:ext uri="{BB962C8B-B14F-4D97-AF65-F5344CB8AC3E}">
        <p14:creationId xmlns:p14="http://schemas.microsoft.com/office/powerpoint/2010/main" val="76648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5. </a:t>
            </a:r>
            <a:r>
              <a:rPr kumimoji="1" lang="ja-JP" altLang="en-US" smtClean="0"/>
              <a:t>スケジュールと実際</a:t>
            </a:r>
            <a:r>
              <a:rPr kumimoji="1" lang="en-US" altLang="ja-JP" smtClean="0"/>
              <a:t>		1/2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25</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12" y="227687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12/14</a:t>
            </a:r>
            <a:endParaRPr kumimoji="1" lang="ja-JP" altLang="en-US" dirty="0">
              <a:ea typeface="IPAexゴシック" panose="020B0500000000000000" pitchFamily="50" charset="-128"/>
            </a:endParaRPr>
          </a:p>
        </p:txBody>
      </p:sp>
      <p:cxnSp>
        <p:nvCxnSpPr>
          <p:cNvPr id="8" name="直線矢印コネクタ 7"/>
          <p:cNvCxnSpPr>
            <a:stCxn id="13" idx="2"/>
          </p:cNvCxnSpPr>
          <p:nvPr/>
        </p:nvCxnSpPr>
        <p:spPr>
          <a:xfrm>
            <a:off x="4646908" y="2643511"/>
            <a:ext cx="0" cy="408275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3" name="テキスト ボックス 12"/>
          <p:cNvSpPr txBox="1"/>
          <p:nvPr/>
        </p:nvSpPr>
        <p:spPr>
          <a:xfrm>
            <a:off x="4081219" y="2274179"/>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課題発表</a:t>
            </a:r>
            <a:endParaRPr kumimoji="1" lang="ja-JP" altLang="en-US" dirty="0">
              <a:ea typeface="IPAexゴシック" panose="020B0500000000000000" pitchFamily="50" charset="-128"/>
            </a:endParaRPr>
          </a:p>
        </p:txBody>
      </p:sp>
      <p:sp>
        <p:nvSpPr>
          <p:cNvPr id="15" name="テキスト ボックス 14"/>
          <p:cNvSpPr txBox="1"/>
          <p:nvPr/>
        </p:nvSpPr>
        <p:spPr>
          <a:xfrm>
            <a:off x="179511" y="2776516"/>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12/21</a:t>
            </a:r>
            <a:endParaRPr kumimoji="1" lang="ja-JP" altLang="en-US" dirty="0">
              <a:ea typeface="IPAexゴシック" panose="020B0500000000000000" pitchFamily="50" charset="-128"/>
            </a:endParaRPr>
          </a:p>
        </p:txBody>
      </p:sp>
      <p:sp>
        <p:nvSpPr>
          <p:cNvPr id="16" name="テキスト ボックス 15"/>
          <p:cNvSpPr txBox="1"/>
          <p:nvPr/>
        </p:nvSpPr>
        <p:spPr>
          <a:xfrm>
            <a:off x="4646907" y="2773425"/>
            <a:ext cx="391719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17" name="テキスト ボックス 16"/>
          <p:cNvSpPr txBox="1"/>
          <p:nvPr/>
        </p:nvSpPr>
        <p:spPr>
          <a:xfrm>
            <a:off x="179512" y="3190704"/>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1/11</a:t>
            </a:r>
            <a:endParaRPr kumimoji="1" lang="ja-JP" altLang="en-US" dirty="0">
              <a:ea typeface="IPAexゴシック" panose="020B0500000000000000" pitchFamily="50" charset="-128"/>
            </a:endParaRPr>
          </a:p>
        </p:txBody>
      </p:sp>
      <p:sp>
        <p:nvSpPr>
          <p:cNvPr id="18" name="テキスト ボックス 17"/>
          <p:cNvSpPr txBox="1"/>
          <p:nvPr/>
        </p:nvSpPr>
        <p:spPr>
          <a:xfrm>
            <a:off x="4646906" y="3226345"/>
            <a:ext cx="3957237" cy="369332"/>
          </a:xfrm>
          <a:prstGeom prst="rect">
            <a:avLst/>
          </a:prstGeom>
          <a:noFill/>
        </p:spPr>
        <p:txBody>
          <a:bodyPr wrap="square" rtlCol="0">
            <a:spAutoFit/>
          </a:bodyPr>
          <a:lstStyle/>
          <a:p>
            <a:r>
              <a:rPr kumimoji="1" lang="ja-JP" altLang="en-US" smtClean="0">
                <a:ea typeface="IPAexゴシック" panose="020B0500000000000000" pitchFamily="50" charset="-128"/>
              </a:rPr>
              <a:t>ガイドラインの詳細化</a:t>
            </a:r>
            <a:endParaRPr kumimoji="1" lang="ja-JP" altLang="en-US" dirty="0">
              <a:ea typeface="IPAexゴシック" panose="020B0500000000000000" pitchFamily="50" charset="-128"/>
            </a:endParaRPr>
          </a:p>
        </p:txBody>
      </p:sp>
      <p:sp>
        <p:nvSpPr>
          <p:cNvPr id="20" name="テキスト ボックス 19"/>
          <p:cNvSpPr txBox="1"/>
          <p:nvPr/>
        </p:nvSpPr>
        <p:spPr>
          <a:xfrm>
            <a:off x="179512" y="442544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1/18</a:t>
            </a:r>
            <a:endParaRPr kumimoji="1" lang="ja-JP" altLang="en-US" dirty="0">
              <a:ea typeface="IPAexゴシック" panose="020B0500000000000000" pitchFamily="50" charset="-128"/>
            </a:endParaRPr>
          </a:p>
        </p:txBody>
      </p:sp>
      <p:sp>
        <p:nvSpPr>
          <p:cNvPr id="21" name="テキスト ボックス 20"/>
          <p:cNvSpPr txBox="1"/>
          <p:nvPr/>
        </p:nvSpPr>
        <p:spPr>
          <a:xfrm>
            <a:off x="4626886" y="4425445"/>
            <a:ext cx="395723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割り当て</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リスト作成</a:t>
            </a:r>
            <a:endParaRPr kumimoji="1" lang="ja-JP" altLang="en-US" dirty="0">
              <a:ea typeface="IPAexゴシック" panose="020B0500000000000000" pitchFamily="50" charset="-128"/>
            </a:endParaRPr>
          </a:p>
        </p:txBody>
      </p:sp>
      <p:sp>
        <p:nvSpPr>
          <p:cNvPr id="22" name="テキスト ボックス 21"/>
          <p:cNvSpPr txBox="1"/>
          <p:nvPr/>
        </p:nvSpPr>
        <p:spPr>
          <a:xfrm>
            <a:off x="179512" y="538050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1/24</a:t>
            </a:r>
            <a:endParaRPr kumimoji="1" lang="ja-JP" altLang="en-US" dirty="0">
              <a:ea typeface="IPAexゴシック" panose="020B0500000000000000" pitchFamily="50" charset="-128"/>
            </a:endParaRPr>
          </a:p>
        </p:txBody>
      </p:sp>
      <p:sp>
        <p:nvSpPr>
          <p:cNvPr id="23" name="テキスト ボックス 22"/>
          <p:cNvSpPr txBox="1"/>
          <p:nvPr/>
        </p:nvSpPr>
        <p:spPr>
          <a:xfrm>
            <a:off x="4646906" y="5377109"/>
            <a:ext cx="3957237" cy="1200329"/>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マネージャ上の</a:t>
            </a:r>
            <a:r>
              <a:rPr lang="en-US" altLang="ja-JP" dirty="0">
                <a:ea typeface="IPAexゴシック" panose="020B0500000000000000" pitchFamily="50" charset="-128"/>
              </a:rPr>
              <a:t>REST </a:t>
            </a:r>
            <a:r>
              <a:rPr lang="en-US" altLang="ja-JP" dirty="0" smtClean="0">
                <a:ea typeface="IPAexゴシック" panose="020B0500000000000000" pitchFamily="50" charset="-128"/>
              </a:rPr>
              <a:t>API</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トポロジ</a:t>
            </a:r>
            <a:r>
              <a:rPr lang="ja-JP" altLang="en-US" dirty="0">
                <a:ea typeface="IPAexゴシック" panose="020B0500000000000000" pitchFamily="50" charset="-128"/>
              </a:rPr>
              <a:t>の可視化</a:t>
            </a:r>
            <a:r>
              <a:rPr lang="ja-JP" altLang="en-US" dirty="0" smtClean="0">
                <a:ea typeface="IPAexゴシック" panose="020B0500000000000000" pitchFamily="50" charset="-128"/>
              </a:rPr>
              <a:t>機能</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en-US" altLang="ja-JP" dirty="0" err="1" smtClean="0">
                <a:ea typeface="IPAexゴシック" panose="020B0500000000000000" pitchFamily="50" charset="-128"/>
              </a:rPr>
              <a:t>docker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a:t>
            </a:r>
            <a:r>
              <a:rPr lang="ja-JP" altLang="en-US" dirty="0" smtClean="0">
                <a:ea typeface="IPAexゴシック" panose="020B0500000000000000" pitchFamily="50" charset="-128"/>
              </a:rPr>
              <a:t>参加</a:t>
            </a:r>
            <a:endParaRPr lang="ja-JP" altLang="en-US" dirty="0">
              <a:ea typeface="IPAexゴシック" panose="020B0500000000000000" pitchFamily="50" charset="-128"/>
            </a:endParaRPr>
          </a:p>
        </p:txBody>
      </p:sp>
      <p:sp>
        <p:nvSpPr>
          <p:cNvPr id="26" name="テキスト ボックス 25"/>
          <p:cNvSpPr txBox="1"/>
          <p:nvPr/>
        </p:nvSpPr>
        <p:spPr>
          <a:xfrm>
            <a:off x="991892" y="2773425"/>
            <a:ext cx="365501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27" name="テキスト ボックス 26"/>
          <p:cNvSpPr txBox="1"/>
          <p:nvPr/>
        </p:nvSpPr>
        <p:spPr>
          <a:xfrm>
            <a:off x="991891" y="3209037"/>
            <a:ext cx="3655015" cy="1200329"/>
          </a:xfrm>
          <a:prstGeom prst="rect">
            <a:avLst/>
          </a:prstGeom>
          <a:noFill/>
        </p:spPr>
        <p:txBody>
          <a:bodyPr wrap="square" rtlCol="0">
            <a:spAutoFit/>
          </a:bodyPr>
          <a:lstStyle/>
          <a:p>
            <a:r>
              <a:rPr lang="ja-JP" altLang="en-US" dirty="0">
                <a:ea typeface="IPAexゴシック" panose="020B0500000000000000" pitchFamily="50" charset="-128"/>
              </a:rPr>
              <a:t>ガイドラインの</a:t>
            </a:r>
            <a:r>
              <a:rPr lang="ja-JP" altLang="en-US" dirty="0" smtClean="0">
                <a:ea typeface="IPAexゴシック" panose="020B0500000000000000" pitchFamily="50" charset="-128"/>
              </a:rPr>
              <a:t>詳細化</a:t>
            </a:r>
            <a:r>
              <a:rPr lang="en-US" altLang="ja-JP" smtClean="0">
                <a:ea typeface="IPAexゴシック" panose="020B0500000000000000" pitchFamily="50" charset="-128"/>
              </a:rPr>
              <a:t/>
            </a:r>
            <a:br>
              <a:rPr lang="en-US" altLang="ja-JP" smtClean="0">
                <a:ea typeface="IPAexゴシック" panose="020B0500000000000000" pitchFamily="50" charset="-128"/>
              </a:rPr>
            </a:br>
            <a:r>
              <a:rPr lang="en-US" altLang="ja-JP" dirty="0" err="1">
                <a:ea typeface="IPAexゴシック" panose="020B0500000000000000" pitchFamily="50" charset="-128"/>
              </a:rPr>
              <a:t>D</a:t>
            </a:r>
            <a:r>
              <a:rPr lang="en-US" altLang="ja-JP" smtClean="0">
                <a:ea typeface="IPAexゴシック" panose="020B0500000000000000" pitchFamily="50" charset="-128"/>
              </a:rPr>
              <a:t>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endParaRPr lang="en-US" altLang="ja-JP" dirty="0">
              <a:ea typeface="IPAexゴシック" panose="020B0500000000000000" pitchFamily="50" charset="-128"/>
            </a:endParaRPr>
          </a:p>
          <a:p>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のネットワーク参加</a:t>
            </a:r>
            <a:r>
              <a:rPr lang="ja-JP" altLang="en-US" dirty="0" smtClean="0">
                <a:ea typeface="IPAexゴシック" panose="020B0500000000000000" pitchFamily="50" charset="-128"/>
              </a:rPr>
              <a:t>実現</a:t>
            </a:r>
            <a:r>
              <a:rPr lang="en-US" altLang="ja-JP" dirty="0" smtClean="0">
                <a:ea typeface="IPAexゴシック" panose="020B0500000000000000" pitchFamily="50" charset="-128"/>
              </a:rPr>
              <a:t>L3</a:t>
            </a:r>
            <a:r>
              <a:rPr lang="ja-JP" altLang="en-US" dirty="0">
                <a:ea typeface="IPAexゴシック" panose="020B0500000000000000" pitchFamily="50" charset="-128"/>
              </a:rPr>
              <a:t>配送の実現</a:t>
            </a:r>
          </a:p>
        </p:txBody>
      </p:sp>
      <p:sp>
        <p:nvSpPr>
          <p:cNvPr id="28" name="テキスト ボックス 27"/>
          <p:cNvSpPr txBox="1"/>
          <p:nvPr/>
        </p:nvSpPr>
        <p:spPr>
          <a:xfrm>
            <a:off x="991891" y="4433269"/>
            <a:ext cx="3655015" cy="923330"/>
          </a:xfrm>
          <a:prstGeom prst="rect">
            <a:avLst/>
          </a:prstGeom>
          <a:noFill/>
        </p:spPr>
        <p:txBody>
          <a:bodyPr wrap="square" rtlCol="0">
            <a:spAutoFit/>
          </a:bodyPr>
          <a:lstStyle/>
          <a:p>
            <a:r>
              <a:rPr lang="ja-JP" altLang="en-US" dirty="0">
                <a:ea typeface="IPAexゴシック" panose="020B0500000000000000" pitchFamily="50" charset="-128"/>
              </a:rPr>
              <a:t>スライス機能の</a:t>
            </a:r>
            <a:r>
              <a:rPr lang="ja-JP" altLang="en-US" dirty="0" smtClean="0">
                <a:ea typeface="IPAexゴシック" panose="020B0500000000000000" pitchFamily="50" charset="-128"/>
              </a:rPr>
              <a:t>実装</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トポロジ</a:t>
            </a:r>
            <a:r>
              <a:rPr lang="ja-JP" altLang="en-US" dirty="0">
                <a:ea typeface="IPAexゴシック" panose="020B0500000000000000" pitchFamily="50" charset="-128"/>
              </a:rPr>
              <a:t>情報の可視化</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a:t>
            </a:r>
            <a:r>
              <a:rPr lang="ja-JP" altLang="en-US" dirty="0">
                <a:ea typeface="IPAexゴシック" panose="020B0500000000000000" pitchFamily="50" charset="-128"/>
              </a:rPr>
              <a:t>考案</a:t>
            </a:r>
          </a:p>
        </p:txBody>
      </p:sp>
    </p:spTree>
    <p:extLst>
      <p:ext uri="{BB962C8B-B14F-4D97-AF65-F5344CB8AC3E}">
        <p14:creationId xmlns:p14="http://schemas.microsoft.com/office/powerpoint/2010/main" val="3984586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5. </a:t>
            </a:r>
            <a:r>
              <a:rPr lang="ja-JP" altLang="en-US" smtClean="0"/>
              <a:t>スケジュール</a:t>
            </a:r>
            <a:r>
              <a:rPr lang="ja-JP" altLang="en-US"/>
              <a:t>と</a:t>
            </a:r>
            <a:r>
              <a:rPr lang="ja-JP" altLang="en-US" smtClean="0"/>
              <a:t>実際</a:t>
            </a:r>
            <a:r>
              <a:rPr lang="en-US" altLang="ja-JP" smtClean="0"/>
              <a:t>		2/2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26</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08" y="344931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1/26</a:t>
            </a:r>
            <a:endParaRPr kumimoji="1" lang="ja-JP" altLang="en-US" dirty="0">
              <a:ea typeface="IPAexゴシック" panose="020B0500000000000000" pitchFamily="50" charset="-128"/>
            </a:endParaRPr>
          </a:p>
        </p:txBody>
      </p:sp>
      <p:cxnSp>
        <p:nvCxnSpPr>
          <p:cNvPr id="8" name="直線矢印コネクタ 7"/>
          <p:cNvCxnSpPr/>
          <p:nvPr/>
        </p:nvCxnSpPr>
        <p:spPr>
          <a:xfrm>
            <a:off x="4646908" y="2276872"/>
            <a:ext cx="0" cy="348024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5" name="テキスト ボックス 14"/>
          <p:cNvSpPr txBox="1"/>
          <p:nvPr/>
        </p:nvSpPr>
        <p:spPr>
          <a:xfrm>
            <a:off x="179505" y="4454969"/>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1/28</a:t>
            </a:r>
            <a:endParaRPr kumimoji="1" lang="ja-JP" altLang="en-US" dirty="0">
              <a:ea typeface="IPAexゴシック" panose="020B0500000000000000" pitchFamily="50" charset="-128"/>
            </a:endParaRPr>
          </a:p>
        </p:txBody>
      </p:sp>
      <p:sp>
        <p:nvSpPr>
          <p:cNvPr id="16" name="テキスト ボックス 15"/>
          <p:cNvSpPr txBox="1"/>
          <p:nvPr/>
        </p:nvSpPr>
        <p:spPr>
          <a:xfrm>
            <a:off x="4646901" y="4454969"/>
            <a:ext cx="4078635" cy="369332"/>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マネージャと</a:t>
            </a:r>
            <a:r>
              <a:rPr lang="en-US" altLang="ja-JP" dirty="0">
                <a:ea typeface="IPAexゴシック" panose="020B0500000000000000" pitchFamily="50" charset="-128"/>
              </a:rPr>
              <a:t>VM</a:t>
            </a:r>
            <a:r>
              <a:rPr lang="ja-JP" altLang="en-US" dirty="0">
                <a:ea typeface="IPAexゴシック" panose="020B0500000000000000" pitchFamily="50" charset="-128"/>
              </a:rPr>
              <a:t>サーバの分離</a:t>
            </a:r>
          </a:p>
        </p:txBody>
      </p:sp>
      <p:sp>
        <p:nvSpPr>
          <p:cNvPr id="17" name="テキスト ボックス 16"/>
          <p:cNvSpPr txBox="1"/>
          <p:nvPr/>
        </p:nvSpPr>
        <p:spPr>
          <a:xfrm>
            <a:off x="179510" y="4934147"/>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1/31</a:t>
            </a:r>
            <a:endParaRPr kumimoji="1" lang="ja-JP" altLang="en-US" dirty="0">
              <a:ea typeface="IPAexゴシック" panose="020B0500000000000000" pitchFamily="50" charset="-128"/>
            </a:endParaRPr>
          </a:p>
        </p:txBody>
      </p:sp>
      <p:sp>
        <p:nvSpPr>
          <p:cNvPr id="20" name="テキスト ボックス 19"/>
          <p:cNvSpPr txBox="1"/>
          <p:nvPr/>
        </p:nvSpPr>
        <p:spPr>
          <a:xfrm>
            <a:off x="179506" y="5890146"/>
            <a:ext cx="1131377" cy="369332"/>
          </a:xfrm>
          <a:prstGeom prst="rect">
            <a:avLst/>
          </a:prstGeom>
          <a:noFill/>
        </p:spPr>
        <p:txBody>
          <a:bodyPr wrap="square" rtlCol="0">
            <a:spAutoFit/>
          </a:bodyPr>
          <a:lstStyle/>
          <a:p>
            <a:r>
              <a:rPr lang="en-US" altLang="ja-JP" dirty="0">
                <a:ea typeface="IPAexゴシック" panose="020B0500000000000000" pitchFamily="50" charset="-128"/>
              </a:rPr>
              <a:t>2</a:t>
            </a:r>
            <a:r>
              <a:rPr kumimoji="1" lang="en-US" altLang="ja-JP" dirty="0" smtClean="0">
                <a:ea typeface="IPAexゴシック" panose="020B0500000000000000" pitchFamily="50" charset="-128"/>
              </a:rPr>
              <a:t>/1</a:t>
            </a:r>
            <a:endParaRPr kumimoji="1" lang="ja-JP" altLang="en-US" dirty="0">
              <a:ea typeface="IPAexゴシック" panose="020B0500000000000000" pitchFamily="50" charset="-128"/>
            </a:endParaRPr>
          </a:p>
        </p:txBody>
      </p:sp>
      <p:sp>
        <p:nvSpPr>
          <p:cNvPr id="21" name="テキスト ボックス 20"/>
          <p:cNvSpPr txBox="1"/>
          <p:nvPr/>
        </p:nvSpPr>
        <p:spPr>
          <a:xfrm>
            <a:off x="4646901" y="4932786"/>
            <a:ext cx="3957231" cy="646331"/>
          </a:xfrm>
          <a:prstGeom prst="rect">
            <a:avLst/>
          </a:prstGeom>
          <a:noFill/>
        </p:spPr>
        <p:txBody>
          <a:bodyPr wrap="square" rtlCol="0">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機能の実装（未完成）</a:t>
            </a:r>
          </a:p>
        </p:txBody>
      </p:sp>
      <p:sp>
        <p:nvSpPr>
          <p:cNvPr id="26" name="テキスト ボックス 25"/>
          <p:cNvSpPr txBox="1"/>
          <p:nvPr/>
        </p:nvSpPr>
        <p:spPr>
          <a:xfrm>
            <a:off x="4646901" y="3429041"/>
            <a:ext cx="3957234" cy="923330"/>
          </a:xfrm>
          <a:prstGeom prst="rect">
            <a:avLst/>
          </a:prstGeom>
          <a:noFill/>
        </p:spPr>
        <p:txBody>
          <a:bodyPr wrap="square" rtlCol="0">
            <a:spAutoFit/>
          </a:bodyPr>
          <a:lstStyle/>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のアルゴリズム考案</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パフォーマンス</a:t>
            </a:r>
            <a:r>
              <a:rPr lang="ja-JP" altLang="en-US" dirty="0">
                <a:ea typeface="IPAexゴシック" panose="020B0500000000000000" pitchFamily="50" charset="-128"/>
              </a:rPr>
              <a:t>低下実現用リピータの作成</a:t>
            </a:r>
          </a:p>
        </p:txBody>
      </p:sp>
      <p:sp>
        <p:nvSpPr>
          <p:cNvPr id="27" name="テキスト ボックス 26"/>
          <p:cNvSpPr txBox="1"/>
          <p:nvPr/>
        </p:nvSpPr>
        <p:spPr>
          <a:xfrm>
            <a:off x="4081213" y="5890146"/>
            <a:ext cx="1131377" cy="369332"/>
          </a:xfrm>
          <a:prstGeom prst="rect">
            <a:avLst/>
          </a:prstGeom>
          <a:noFill/>
        </p:spPr>
        <p:txBody>
          <a:bodyPr wrap="square" rtlCol="0">
            <a:spAutoFit/>
          </a:bodyPr>
          <a:lstStyle/>
          <a:p>
            <a:r>
              <a:rPr lang="ja-JP" altLang="en-US" dirty="0">
                <a:ea typeface="IPAexゴシック" panose="020B0500000000000000" pitchFamily="50" charset="-128"/>
              </a:rPr>
              <a:t>最終</a:t>
            </a:r>
            <a:r>
              <a:rPr kumimoji="1" lang="ja-JP" altLang="en-US" dirty="0" smtClean="0">
                <a:ea typeface="IPAexゴシック" panose="020B0500000000000000" pitchFamily="50" charset="-128"/>
              </a:rPr>
              <a:t>発表</a:t>
            </a:r>
            <a:endParaRPr kumimoji="1" lang="ja-JP" altLang="en-US" dirty="0">
              <a:ea typeface="IPAexゴシック" panose="020B0500000000000000" pitchFamily="50" charset="-128"/>
            </a:endParaRPr>
          </a:p>
        </p:txBody>
      </p:sp>
      <p:sp>
        <p:nvSpPr>
          <p:cNvPr id="28" name="テキスト ボックス 27"/>
          <p:cNvSpPr txBox="1"/>
          <p:nvPr/>
        </p:nvSpPr>
        <p:spPr>
          <a:xfrm>
            <a:off x="179503" y="233131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1/25</a:t>
            </a:r>
            <a:endParaRPr kumimoji="1" lang="ja-JP" altLang="en-US" dirty="0">
              <a:ea typeface="IPAexゴシック" panose="020B0500000000000000" pitchFamily="50" charset="-128"/>
            </a:endParaRPr>
          </a:p>
        </p:txBody>
      </p:sp>
      <p:sp>
        <p:nvSpPr>
          <p:cNvPr id="29" name="テキスト ボックス 28"/>
          <p:cNvSpPr txBox="1"/>
          <p:nvPr/>
        </p:nvSpPr>
        <p:spPr>
          <a:xfrm>
            <a:off x="4646901" y="2301296"/>
            <a:ext cx="3957232" cy="646331"/>
          </a:xfrm>
          <a:prstGeom prst="rect">
            <a:avLst/>
          </a:prstGeom>
          <a:noFill/>
        </p:spPr>
        <p:txBody>
          <a:bodyPr wrap="square" rtlCol="0">
            <a:spAutoFit/>
          </a:bodyPr>
          <a:lstStyle/>
          <a:p>
            <a:r>
              <a:rPr lang="en-US" altLang="ja-JP" dirty="0">
                <a:ea typeface="IPAexゴシック" panose="020B0500000000000000" pitchFamily="50" charset="-128"/>
              </a:rPr>
              <a:t>L3</a:t>
            </a:r>
            <a:r>
              <a:rPr lang="ja-JP" altLang="en-US" dirty="0">
                <a:ea typeface="IPAexゴシック" panose="020B0500000000000000" pitchFamily="50" charset="-128"/>
              </a:rPr>
              <a:t>配送の</a:t>
            </a:r>
            <a:r>
              <a:rPr lang="ja-JP" altLang="en-US" dirty="0" smtClean="0">
                <a:ea typeface="IPAexゴシック" panose="020B0500000000000000" pitchFamily="50" charset="-128"/>
              </a:rPr>
              <a:t>実現</a:t>
            </a:r>
            <a:endParaRPr lang="en-US" altLang="ja-JP" dirty="0" smtClean="0">
              <a:ea typeface="IPAexゴシック" panose="020B0500000000000000" pitchFamily="50" charset="-128"/>
            </a:endParaRPr>
          </a:p>
          <a:p>
            <a:r>
              <a:rPr lang="ja-JP" altLang="en-US" dirty="0">
                <a:ea typeface="IPAexゴシック" panose="020B0500000000000000" pitchFamily="50" charset="-128"/>
              </a:rPr>
              <a:t>発表資料作成</a:t>
            </a:r>
            <a:r>
              <a:rPr lang="ja-JP" altLang="en-US" dirty="0" smtClean="0">
                <a:ea typeface="IPAexゴシック" panose="020B0500000000000000" pitchFamily="50" charset="-128"/>
              </a:rPr>
              <a:t>開始</a:t>
            </a:r>
            <a:endParaRPr lang="ja-JP" altLang="en-US" dirty="0">
              <a:ea typeface="IPAexゴシック" panose="020B0500000000000000" pitchFamily="50" charset="-128"/>
            </a:endParaRPr>
          </a:p>
        </p:txBody>
      </p:sp>
      <p:sp>
        <p:nvSpPr>
          <p:cNvPr id="12" name="正方形/長方形 11"/>
          <p:cNvSpPr/>
          <p:nvPr/>
        </p:nvSpPr>
        <p:spPr>
          <a:xfrm>
            <a:off x="991891" y="2331312"/>
            <a:ext cx="2955689" cy="646331"/>
          </a:xfrm>
          <a:prstGeom prst="rect">
            <a:avLst/>
          </a:prstGeom>
        </p:spPr>
        <p:txBody>
          <a:bodyPr wrap="square">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機能の実装開始</a:t>
            </a:r>
          </a:p>
        </p:txBody>
      </p:sp>
      <p:sp>
        <p:nvSpPr>
          <p:cNvPr id="14" name="正方形/長方形 13"/>
          <p:cNvSpPr/>
          <p:nvPr/>
        </p:nvSpPr>
        <p:spPr>
          <a:xfrm>
            <a:off x="1005222" y="4932968"/>
            <a:ext cx="2724856" cy="369332"/>
          </a:xfrm>
          <a:prstGeom prst="rect">
            <a:avLst/>
          </a:prstGeom>
        </p:spPr>
        <p:txBody>
          <a:bodyPr wrap="square">
            <a:spAutoFit/>
          </a:bodyPr>
          <a:lstStyle/>
          <a:p>
            <a:r>
              <a:rPr lang="ja-JP" altLang="en-US" dirty="0">
                <a:ea typeface="IPAexゴシック" panose="020B0500000000000000" pitchFamily="50" charset="-128"/>
              </a:rPr>
              <a:t>追加機能実装完了</a:t>
            </a:r>
          </a:p>
        </p:txBody>
      </p:sp>
    </p:spTree>
    <p:extLst>
      <p:ext uri="{BB962C8B-B14F-4D97-AF65-F5344CB8AC3E}">
        <p14:creationId xmlns:p14="http://schemas.microsoft.com/office/powerpoint/2010/main" val="2783842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6. </a:t>
            </a:r>
            <a:r>
              <a:rPr lang="ja-JP" altLang="en-US" smtClean="0"/>
              <a:t>役割</a:t>
            </a:r>
            <a:r>
              <a:rPr lang="ja-JP" altLang="en-US" dirty="0"/>
              <a:t>分担</a:t>
            </a:r>
            <a:endParaRPr kumimoji="1" lang="ja-JP" altLang="en-US" dirty="0"/>
          </a:p>
        </p:txBody>
      </p:sp>
      <p:sp>
        <p:nvSpPr>
          <p:cNvPr id="3" name="コンテンツ プレースホルダー 2"/>
          <p:cNvSpPr>
            <a:spLocks noGrp="1"/>
          </p:cNvSpPr>
          <p:nvPr>
            <p:ph idx="1"/>
          </p:nvPr>
        </p:nvSpPr>
        <p:spPr/>
        <p:txBody>
          <a:bodyPr>
            <a:normAutofit/>
          </a:bodyPr>
          <a:lstStyle/>
          <a:p>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27</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715892572"/>
              </p:ext>
            </p:extLst>
          </p:nvPr>
        </p:nvGraphicFramePr>
        <p:xfrm>
          <a:off x="760021" y="2851688"/>
          <a:ext cx="7635834" cy="1483360"/>
        </p:xfrm>
        <a:graphic>
          <a:graphicData uri="http://schemas.openxmlformats.org/drawingml/2006/table">
            <a:tbl>
              <a:tblPr firstRow="1" bandRow="1">
                <a:tableStyleId>{69CF1AB2-1976-4502-BF36-3FF5EA218861}</a:tableStyleId>
              </a:tblPr>
              <a:tblGrid>
                <a:gridCol w="859793">
                  <a:extLst>
                    <a:ext uri="{9D8B030D-6E8A-4147-A177-3AD203B41FA5}">
                      <a16:colId xmlns="" xmlns:a16="http://schemas.microsoft.com/office/drawing/2014/main" val="20000"/>
                    </a:ext>
                  </a:extLst>
                </a:gridCol>
                <a:gridCol w="6776041">
                  <a:extLst>
                    <a:ext uri="{9D8B030D-6E8A-4147-A177-3AD203B41FA5}">
                      <a16:colId xmlns="" xmlns:a16="http://schemas.microsoft.com/office/drawing/2014/main" val="20001"/>
                    </a:ext>
                  </a:extLst>
                </a:gridCol>
              </a:tblGrid>
              <a:tr h="370840">
                <a:tc>
                  <a:txBody>
                    <a:bodyPr/>
                    <a:lstStyle/>
                    <a:p>
                      <a:r>
                        <a:rPr kumimoji="1" lang="ja-JP" altLang="en-US" b="0" dirty="0" smtClean="0">
                          <a:ea typeface="IPAexゴシック" panose="020B0500000000000000" pitchFamily="50" charset="-128"/>
                        </a:rPr>
                        <a:t>阿部</a:t>
                      </a:r>
                      <a:endParaRPr kumimoji="1" lang="ja-JP" altLang="en-US" b="0" dirty="0">
                        <a:ea typeface="IPAexゴシック" panose="020B0500000000000000" pitchFamily="50" charset="-128"/>
                      </a:endParaRPr>
                    </a:p>
                  </a:txBody>
                  <a:tcPr/>
                </a:tc>
                <a:tc>
                  <a:txBody>
                    <a:bodyPr/>
                    <a:lstStyle/>
                    <a:p>
                      <a:r>
                        <a:rPr kumimoji="1" lang="ja-JP" altLang="en-US" b="0" smtClean="0">
                          <a:ea typeface="IPAexゴシック" panose="020B0500000000000000" pitchFamily="50" charset="-128"/>
                        </a:rPr>
                        <a:t>リピータ，ガイドライン，</a:t>
                      </a:r>
                      <a:r>
                        <a:rPr kumimoji="1" lang="en-US" altLang="ja-JP" b="0" smtClean="0">
                          <a:ea typeface="IPAexゴシック" panose="020B0500000000000000" pitchFamily="50" charset="-128"/>
                        </a:rPr>
                        <a:t>Docker</a:t>
                      </a:r>
                      <a:r>
                        <a:rPr kumimoji="1" lang="ja-JP" altLang="en-US" b="0" smtClean="0">
                          <a:ea typeface="IPAexゴシック" panose="020B0500000000000000" pitchFamily="50" charset="-128"/>
                        </a:rPr>
                        <a:t>，スライド，テスト</a:t>
                      </a:r>
                      <a:endParaRPr kumimoji="1" lang="ja-JP" altLang="en-US" b="0" dirty="0">
                        <a:ea typeface="IPAexゴシック" panose="020B0500000000000000" pitchFamily="50" charset="-128"/>
                      </a:endParaRPr>
                    </a:p>
                  </a:txBody>
                  <a:tcPr/>
                </a:tc>
                <a:extLst>
                  <a:ext uri="{0D108BD9-81ED-4DB2-BD59-A6C34878D82A}">
                    <a16:rowId xmlns="" xmlns:a16="http://schemas.microsoft.com/office/drawing/2014/main" val="10000"/>
                  </a:ext>
                </a:extLst>
              </a:tr>
              <a:tr h="370840">
                <a:tc>
                  <a:txBody>
                    <a:bodyPr/>
                    <a:lstStyle/>
                    <a:p>
                      <a:r>
                        <a:rPr kumimoji="1" lang="ja-JP" altLang="en-US" dirty="0" smtClean="0">
                          <a:ea typeface="IPAexゴシック" panose="020B0500000000000000" pitchFamily="50" charset="-128"/>
                        </a:rPr>
                        <a:t>佐竹</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トポロジ可視化，ガイドライン</a:t>
                      </a:r>
                      <a:r>
                        <a:rPr kumimoji="1" lang="ja-JP" altLang="en-US" dirty="0" smtClean="0">
                          <a:ea typeface="IPAexゴシック" panose="020B0500000000000000" pitchFamily="50" charset="-128"/>
                        </a:rPr>
                        <a:t>，</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リスト，スライド</a:t>
                      </a:r>
                      <a:r>
                        <a:rPr kumimoji="1" lang="ja-JP" altLang="en-US" dirty="0" smtClean="0">
                          <a:ea typeface="IPAexゴシック" panose="020B0500000000000000" pitchFamily="50" charset="-128"/>
                        </a:rPr>
                        <a:t>，</a:t>
                      </a:r>
                      <a:r>
                        <a:rPr kumimoji="1" lang="ja-JP" altLang="en-US" smtClean="0">
                          <a:ea typeface="IPAexゴシック" panose="020B0500000000000000" pitchFamily="50" charset="-128"/>
                        </a:rPr>
                        <a:t>テスト</a:t>
                      </a:r>
                      <a:endParaRPr kumimoji="1" lang="en-US" altLang="ja-JP" dirty="0" smtClean="0">
                        <a:ea typeface="IPAexゴシック" panose="020B0500000000000000" pitchFamily="50" charset="-128"/>
                      </a:endParaRPr>
                    </a:p>
                  </a:txBody>
                  <a:tcPr/>
                </a:tc>
                <a:extLst>
                  <a:ext uri="{0D108BD9-81ED-4DB2-BD59-A6C34878D82A}">
                    <a16:rowId xmlns="" xmlns:a16="http://schemas.microsoft.com/office/drawing/2014/main" val="10001"/>
                  </a:ext>
                </a:extLst>
              </a:tr>
              <a:tr h="370840">
                <a:tc>
                  <a:txBody>
                    <a:bodyPr/>
                    <a:lstStyle/>
                    <a:p>
                      <a:r>
                        <a:rPr kumimoji="1" lang="ja-JP" altLang="en-US" dirty="0" smtClean="0">
                          <a:ea typeface="IPAexゴシック" panose="020B0500000000000000" pitchFamily="50" charset="-128"/>
                        </a:rPr>
                        <a:t>錦織</a:t>
                      </a:r>
                      <a:endParaRPr kumimoji="1" lang="ja-JP" altLang="en-US" dirty="0">
                        <a:ea typeface="IPAexゴシック" panose="020B0500000000000000" pitchFamily="50" charset="-128"/>
                      </a:endParaRPr>
                    </a:p>
                  </a:txBody>
                  <a:tcPr/>
                </a:tc>
                <a:tc>
                  <a:txBody>
                    <a:bodyPr/>
                    <a:lstStyle/>
                    <a:p>
                      <a:r>
                        <a:rPr kumimoji="1" lang="en-US" altLang="ja-JP" smtClean="0">
                          <a:ea typeface="IPAexゴシック" panose="020B0500000000000000" pitchFamily="50" charset="-128"/>
                        </a:rPr>
                        <a:t>Docker</a:t>
                      </a:r>
                      <a:r>
                        <a:rPr kumimoji="1" lang="ja-JP" altLang="en-US" smtClean="0">
                          <a:ea typeface="IPAexゴシック" panose="020B0500000000000000" pitchFamily="50" charset="-128"/>
                        </a:rPr>
                        <a:t>，スライド，テスト</a:t>
                      </a:r>
                      <a:endParaRPr kumimoji="1" lang="ja-JP" altLang="en-US" dirty="0">
                        <a:ea typeface="IPAexゴシック" panose="020B0500000000000000" pitchFamily="50" charset="-128"/>
                      </a:endParaRPr>
                    </a:p>
                  </a:txBody>
                  <a:tcPr/>
                </a:tc>
                <a:extLst>
                  <a:ext uri="{0D108BD9-81ED-4DB2-BD59-A6C34878D82A}">
                    <a16:rowId xmlns="" xmlns:a16="http://schemas.microsoft.com/office/drawing/2014/main" val="10002"/>
                  </a:ext>
                </a:extLst>
              </a:tr>
              <a:tr h="370840">
                <a:tc>
                  <a:txBody>
                    <a:bodyPr/>
                    <a:lstStyle/>
                    <a:p>
                      <a:r>
                        <a:rPr kumimoji="1" lang="ja-JP" altLang="en-US" dirty="0" smtClean="0">
                          <a:ea typeface="IPAexゴシック" panose="020B0500000000000000" pitchFamily="50" charset="-128"/>
                        </a:rPr>
                        <a:t>西村</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コントローラ，</a:t>
                      </a:r>
                      <a:r>
                        <a:rPr kumimoji="1" lang="en-US" altLang="ja-JP" smtClean="0">
                          <a:ea typeface="IPAexゴシック" panose="020B0500000000000000" pitchFamily="50" charset="-128"/>
                        </a:rPr>
                        <a:t>REST</a:t>
                      </a:r>
                      <a:r>
                        <a:rPr kumimoji="1" lang="ja-JP" altLang="en-US" smtClean="0">
                          <a:ea typeface="IPAexゴシック" panose="020B0500000000000000" pitchFamily="50" charset="-128"/>
                        </a:rPr>
                        <a:t> </a:t>
                      </a:r>
                      <a:r>
                        <a:rPr kumimoji="1" lang="en-US" altLang="ja-JP" smtClean="0">
                          <a:ea typeface="IPAexゴシック" panose="020B0500000000000000" pitchFamily="50" charset="-128"/>
                        </a:rPr>
                        <a:t>API</a:t>
                      </a:r>
                      <a:r>
                        <a:rPr kumimoji="1" lang="ja-JP" altLang="en-US" smtClean="0">
                          <a:ea typeface="IPAexゴシック" panose="020B0500000000000000" pitchFamily="50" charset="-128"/>
                        </a:rPr>
                        <a:t>，トポロジ可視化，テスト</a:t>
                      </a:r>
                      <a:endParaRPr kumimoji="1" lang="ja-JP" altLang="en-US" dirty="0">
                        <a:ea typeface="IPAexゴシック" panose="020B0500000000000000" pitchFamily="50" charset="-128"/>
                      </a:endParaRP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28377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成果物公開場所</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28</a:t>
            </a:fld>
            <a:endParaRPr kumimoji="1" lang="ja-JP" altLang="en-US"/>
          </a:p>
        </p:txBody>
      </p:sp>
    </p:spTree>
    <p:extLst>
      <p:ext uri="{BB962C8B-B14F-4D97-AF65-F5344CB8AC3E}">
        <p14:creationId xmlns:p14="http://schemas.microsoft.com/office/powerpoint/2010/main" val="42208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直線コネクタ 137"/>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1.1 </a:t>
            </a:r>
            <a:r>
              <a:rPr kumimoji="1" lang="ja-JP" altLang="en-US" dirty="0" smtClean="0"/>
              <a:t>ネットワークモデル</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3</a:t>
            </a:fld>
            <a:endParaRPr kumimoji="1" lang="ja-JP" altLang="en-US"/>
          </a:p>
        </p:txBody>
      </p:sp>
      <p:cxnSp>
        <p:nvCxnSpPr>
          <p:cNvPr id="108" name="直線コネクタ 107"/>
          <p:cNvCxnSpPr>
            <a:endCxn id="193"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93" idx="3"/>
            <a:endCxn id="188"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endCxn id="188"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5" name="テキスト ボックス 114"/>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17" name="テキスト ボックス 116"/>
          <p:cNvSpPr txBox="1"/>
          <p:nvPr/>
        </p:nvSpPr>
        <p:spPr>
          <a:xfrm>
            <a:off x="6835848" y="2851910"/>
            <a:ext cx="1338828"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管理用端末</a:t>
            </a:r>
            <a:endParaRPr lang="en-US" altLang="ja-JP" smtClean="0">
              <a:latin typeface="IPAexゴシック" panose="020B0500000000000000" pitchFamily="50" charset="-128"/>
              <a:ea typeface="IPAexゴシック" panose="020B0500000000000000" pitchFamily="50" charset="-128"/>
            </a:endParaRPr>
          </a:p>
        </p:txBody>
      </p:sp>
      <p:sp>
        <p:nvSpPr>
          <p:cNvPr id="194" name="円/楕円 19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a:solidFill>
                  <a:prstClr val="black"/>
                </a:solidFill>
                <a:ea typeface="IPAexゴシック" panose="020B0500000000000000" pitchFamily="50" charset="-128"/>
              </a:rPr>
              <a:t>Controller</a:t>
            </a:r>
            <a:endParaRPr lang="ja-JP" altLang="en-US">
              <a:solidFill>
                <a:prstClr val="black"/>
              </a:solidFill>
              <a:ea typeface="IPAexゴシック" panose="020B0500000000000000" pitchFamily="50" charset="-128"/>
            </a:endParaRPr>
          </a:p>
        </p:txBody>
      </p:sp>
      <p:grpSp>
        <p:nvGrpSpPr>
          <p:cNvPr id="6" name="グループ化 5"/>
          <p:cNvGrpSpPr/>
          <p:nvPr/>
        </p:nvGrpSpPr>
        <p:grpSpPr>
          <a:xfrm>
            <a:off x="1196087" y="2946570"/>
            <a:ext cx="1484702" cy="1016292"/>
            <a:chOff x="1196087" y="2946570"/>
            <a:chExt cx="1484702" cy="1016292"/>
          </a:xfrm>
        </p:grpSpPr>
        <p:sp>
          <p:nvSpPr>
            <p:cNvPr id="116" name="テキスト ボックス 115"/>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1"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図形グループ 122"/>
          <p:cNvGrpSpPr/>
          <p:nvPr/>
        </p:nvGrpSpPr>
        <p:grpSpPr>
          <a:xfrm>
            <a:off x="3231305" y="3796879"/>
            <a:ext cx="1138205" cy="359009"/>
            <a:chOff x="2832542" y="2161779"/>
            <a:chExt cx="1833091" cy="578187"/>
          </a:xfrm>
        </p:grpSpPr>
        <p:sp>
          <p:nvSpPr>
            <p:cNvPr id="189" name="角丸四角形 18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0" name="角丸四角形 18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1" name="角丸四角形 19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2" name="角丸四角形 19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3"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4" name="図形グループ 123"/>
          <p:cNvGrpSpPr/>
          <p:nvPr/>
        </p:nvGrpSpPr>
        <p:grpSpPr>
          <a:xfrm>
            <a:off x="4831596" y="3796879"/>
            <a:ext cx="1138205" cy="359009"/>
            <a:chOff x="2832542" y="2161779"/>
            <a:chExt cx="1833091" cy="578187"/>
          </a:xfrm>
        </p:grpSpPr>
        <p:sp>
          <p:nvSpPr>
            <p:cNvPr id="184" name="角丸四角形 18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5" name="角丸四角形 18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7" name="角丸四角形 18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8"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5" name="図形グループ 124"/>
          <p:cNvGrpSpPr/>
          <p:nvPr/>
        </p:nvGrpSpPr>
        <p:grpSpPr>
          <a:xfrm>
            <a:off x="4046530" y="3233850"/>
            <a:ext cx="1138205" cy="359009"/>
            <a:chOff x="2832542" y="2161779"/>
            <a:chExt cx="1833091" cy="578187"/>
          </a:xfrm>
        </p:grpSpPr>
        <p:sp>
          <p:nvSpPr>
            <p:cNvPr id="179" name="角丸四角形 17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0" name="角丸四角形 17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1" name="角丸四角形 18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2" name="角丸四角形 18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3"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sp>
        <p:nvSpPr>
          <p:cNvPr id="126" name="雲形吹き出し 125"/>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27" name="直線コネクタ 126"/>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139" name="図形グループ 138"/>
          <p:cNvGrpSpPr/>
          <p:nvPr/>
        </p:nvGrpSpPr>
        <p:grpSpPr>
          <a:xfrm>
            <a:off x="3021765" y="5302732"/>
            <a:ext cx="1727021" cy="1053619"/>
            <a:chOff x="491908" y="5075816"/>
            <a:chExt cx="2089695" cy="1274879"/>
          </a:xfrm>
        </p:grpSpPr>
        <p:sp>
          <p:nvSpPr>
            <p:cNvPr id="162" name="角丸四角形 16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3" name="直線コネクタ 16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4" name="図形グループ 163"/>
            <p:cNvGrpSpPr/>
            <p:nvPr/>
          </p:nvGrpSpPr>
          <p:grpSpPr>
            <a:xfrm rot="10800000">
              <a:off x="1057315" y="5205088"/>
              <a:ext cx="781646" cy="457251"/>
              <a:chOff x="3578431" y="4446711"/>
              <a:chExt cx="1523207" cy="891053"/>
            </a:xfrm>
          </p:grpSpPr>
          <p:sp>
            <p:nvSpPr>
              <p:cNvPr id="175" name="角丸四角形 174"/>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6" name="直線コネクタ 17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7" name="角丸四角形 176"/>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8" name="直線コネクタ 17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5" name="正方形/長方形 16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6" name="正方形/長方形 16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8" name="テキスト ボックス 167"/>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69" name="テキスト ボックス 168"/>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70" name="図形グループ 169"/>
            <p:cNvGrpSpPr/>
            <p:nvPr/>
          </p:nvGrpSpPr>
          <p:grpSpPr>
            <a:xfrm>
              <a:off x="869743" y="5648682"/>
              <a:ext cx="781646" cy="457251"/>
              <a:chOff x="3578431" y="4446711"/>
              <a:chExt cx="1523207" cy="891053"/>
            </a:xfrm>
          </p:grpSpPr>
          <p:sp>
            <p:nvSpPr>
              <p:cNvPr id="171" name="角丸四角形 17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2" name="直線コネクタ 17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3" name="角丸四角形 17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4" name="直線コネクタ 17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0" name="カギ線コネクタ 139"/>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図形グループ 140"/>
          <p:cNvGrpSpPr/>
          <p:nvPr/>
        </p:nvGrpSpPr>
        <p:grpSpPr>
          <a:xfrm>
            <a:off x="5874896" y="5302732"/>
            <a:ext cx="1727021" cy="1053619"/>
            <a:chOff x="491908" y="5075816"/>
            <a:chExt cx="2089695" cy="1274879"/>
          </a:xfrm>
        </p:grpSpPr>
        <p:sp>
          <p:nvSpPr>
            <p:cNvPr id="145" name="角丸四角形 14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46" name="直線コネクタ 14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7" name="図形グループ 146"/>
            <p:cNvGrpSpPr/>
            <p:nvPr/>
          </p:nvGrpSpPr>
          <p:grpSpPr>
            <a:xfrm rot="10800000">
              <a:off x="1057315" y="5205088"/>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正方形/長方形 14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49" name="正方形/長方形 14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51" name="テキスト ボックス 150"/>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52" name="テキスト ボックス 151"/>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53" name="図形グループ 152"/>
            <p:cNvGrpSpPr/>
            <p:nvPr/>
          </p:nvGrpSpPr>
          <p:grpSpPr>
            <a:xfrm>
              <a:off x="869743" y="5648682"/>
              <a:ext cx="781646" cy="457251"/>
              <a:chOff x="3578431" y="4446711"/>
              <a:chExt cx="1523207" cy="891053"/>
            </a:xfrm>
          </p:grpSpPr>
          <p:sp>
            <p:nvSpPr>
              <p:cNvPr id="154" name="角丸四角形 15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5" name="直線コネクタ 15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7" name="直線コネクタ 15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2" name="カギ線コネクタ 141"/>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a:stCxn id="121" idx="3"/>
          </p:cNvCxnSpPr>
          <p:nvPr/>
        </p:nvCxnSpPr>
        <p:spPr>
          <a:xfrm>
            <a:off x="2152481" y="365651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26"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テキスト ボックス 102"/>
          <p:cNvSpPr txBox="1"/>
          <p:nvPr/>
        </p:nvSpPr>
        <p:spPr>
          <a:xfrm>
            <a:off x="6479635" y="1530774"/>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2</a:t>
            </a:r>
          </a:p>
        </p:txBody>
      </p:sp>
      <p:cxnSp>
        <p:nvCxnSpPr>
          <p:cNvPr id="104" name="直線コネクタ 103"/>
          <p:cNvCxnSpPr/>
          <p:nvPr/>
        </p:nvCxnSpPr>
        <p:spPr>
          <a:xfrm flipH="1">
            <a:off x="5969802" y="2417193"/>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882642" y="4272138"/>
            <a:ext cx="1534530" cy="1379754"/>
            <a:chOff x="882642" y="4272138"/>
            <a:chExt cx="1534530" cy="1379754"/>
          </a:xfrm>
        </p:grpSpPr>
        <p:sp>
          <p:nvSpPr>
            <p:cNvPr id="131" name="角丸四角形 13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32" name="角丸四角形 13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4" name="角丸四角形 133"/>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7" name="テキスト ボックス 8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45258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1.2 IaaS</a:t>
            </a:r>
            <a:r>
              <a:rPr kumimoji="1" lang="ja-JP" altLang="en-US" smtClean="0"/>
              <a:t>の機能</a:t>
            </a:r>
            <a:endParaRPr kumimoji="1" lang="ja-JP" altLang="en-US"/>
          </a:p>
        </p:txBody>
      </p:sp>
      <p:sp>
        <p:nvSpPr>
          <p:cNvPr id="3" name="コンテンツ プレースホルダー 2"/>
          <p:cNvSpPr>
            <a:spLocks noGrp="1"/>
          </p:cNvSpPr>
          <p:nvPr>
            <p:ph idx="1"/>
          </p:nvPr>
        </p:nvSpPr>
        <p:spPr/>
        <p:txBody>
          <a:bodyPr>
            <a:normAutofit/>
          </a:bodyPr>
          <a:lstStyle/>
          <a:p>
            <a:r>
              <a:rPr lang="ja-JP" altLang="en-US" smtClean="0"/>
              <a:t>ユーザは </a:t>
            </a:r>
            <a:r>
              <a:rPr lang="en-US" altLang="ja-JP" smtClean="0"/>
              <a:t>VM</a:t>
            </a:r>
            <a:r>
              <a:rPr lang="ja-JP" altLang="en-US" smtClean="0"/>
              <a:t>マネージャ上の </a:t>
            </a:r>
            <a:r>
              <a:rPr lang="en-US" altLang="ja-JP" smtClean="0"/>
              <a:t>Web</a:t>
            </a:r>
            <a:r>
              <a:rPr lang="ja-JP" altLang="en-US" smtClean="0"/>
              <a:t>ページ</a:t>
            </a:r>
            <a:r>
              <a:rPr lang="ja-JP" altLang="en-US"/>
              <a:t>にアクセス</a:t>
            </a:r>
            <a:r>
              <a:rPr lang="ja-JP" altLang="en-US" smtClean="0"/>
              <a:t>し，</a:t>
            </a:r>
            <a:r>
              <a:rPr lang="en-US" altLang="ja-JP" smtClean="0"/>
              <a:t/>
            </a:r>
            <a:br>
              <a:rPr lang="en-US" altLang="ja-JP" smtClean="0"/>
            </a:br>
            <a:r>
              <a:rPr lang="en-US" altLang="ja-JP" smtClean="0"/>
              <a:t>GUI </a:t>
            </a:r>
            <a:r>
              <a:rPr lang="ja-JP" altLang="en-US" smtClean="0"/>
              <a:t>操作</a:t>
            </a:r>
            <a:r>
              <a:rPr lang="ja-JP" altLang="en-US"/>
              <a:t>によって任意の台数のコンテナを</a:t>
            </a:r>
            <a:r>
              <a:rPr lang="ja-JP" altLang="en-US" smtClean="0"/>
              <a:t>要求可能</a:t>
            </a:r>
            <a:endParaRPr lang="en-US" altLang="ja-JP" smtClean="0"/>
          </a:p>
          <a:p>
            <a:r>
              <a:rPr lang="ja-JP" altLang="en-US" smtClean="0"/>
              <a:t>ユーザは割り当てられた</a:t>
            </a:r>
            <a:r>
              <a:rPr lang="ja-JP" altLang="en-US"/>
              <a:t>コンテナ</a:t>
            </a:r>
            <a:r>
              <a:rPr lang="ja-JP" altLang="en-US" smtClean="0"/>
              <a:t>を</a:t>
            </a:r>
            <a:r>
              <a:rPr lang="en-US" altLang="ja-JP"/>
              <a:t> </a:t>
            </a:r>
            <a:r>
              <a:rPr lang="en-US" altLang="ja-JP" smtClean="0"/>
              <a:t>SSH </a:t>
            </a:r>
            <a:r>
              <a:rPr lang="ja-JP" altLang="en-US" smtClean="0"/>
              <a:t>コマンドで</a:t>
            </a:r>
            <a:r>
              <a:rPr lang="en-US" altLang="ja-JP" smtClean="0"/>
              <a:t/>
            </a:r>
            <a:br>
              <a:rPr lang="en-US" altLang="ja-JP" smtClean="0"/>
            </a:br>
            <a:r>
              <a:rPr lang="ja-JP" altLang="en-US" smtClean="0"/>
              <a:t>自由</a:t>
            </a:r>
            <a:r>
              <a:rPr lang="ja-JP" altLang="en-US"/>
              <a:t>に操作</a:t>
            </a:r>
            <a:r>
              <a:rPr lang="ja-JP" altLang="en-US" smtClean="0"/>
              <a:t>可能</a:t>
            </a:r>
            <a:r>
              <a:rPr lang="en-US" altLang="ja-JP" smtClean="0"/>
              <a:t/>
            </a:r>
            <a:br>
              <a:rPr lang="en-US" altLang="ja-JP" smtClean="0"/>
            </a:br>
            <a:r>
              <a:rPr lang="ja-JP" altLang="en-US" smtClean="0"/>
              <a:t>（</a:t>
            </a:r>
            <a:r>
              <a:rPr lang="en-US" altLang="ja-JP" err="1" smtClean="0"/>
              <a:t>OpenFlow</a:t>
            </a:r>
            <a:r>
              <a:rPr lang="ja-JP" altLang="en-US"/>
              <a:t>によるパケットの</a:t>
            </a:r>
            <a:r>
              <a:rPr lang="en-US" altLang="ja-JP"/>
              <a:t>L2, L3</a:t>
            </a:r>
            <a:r>
              <a:rPr lang="ja-JP" altLang="en-US" smtClean="0"/>
              <a:t>配送）</a:t>
            </a:r>
            <a:endParaRPr lang="ja-JP" altLang="en-US"/>
          </a:p>
          <a:p>
            <a:r>
              <a:rPr lang="ja-JP" altLang="en-US" smtClean="0"/>
              <a:t>ユーザ</a:t>
            </a:r>
            <a:r>
              <a:rPr lang="ja-JP" altLang="en-US"/>
              <a:t>とコンテナ間にはプライベートネットワーク</a:t>
            </a:r>
            <a:r>
              <a:rPr lang="ja-JP" altLang="en-US" smtClean="0"/>
              <a:t>が</a:t>
            </a:r>
            <a:r>
              <a:rPr lang="en-US" altLang="ja-JP" smtClean="0"/>
              <a:t/>
            </a:r>
            <a:br>
              <a:rPr lang="en-US" altLang="ja-JP" smtClean="0"/>
            </a:br>
            <a:r>
              <a:rPr lang="ja-JP" altLang="en-US" smtClean="0"/>
              <a:t>形成</a:t>
            </a:r>
            <a:r>
              <a:rPr lang="ja-JP" altLang="en-US"/>
              <a:t>され，他の</a:t>
            </a:r>
            <a:r>
              <a:rPr lang="ja-JP" altLang="en-US" smtClean="0"/>
              <a:t>ユーザによるアクセス</a:t>
            </a:r>
            <a:r>
              <a:rPr lang="ja-JP" altLang="en-US"/>
              <a:t>を防ぐことが</a:t>
            </a:r>
            <a:r>
              <a:rPr lang="ja-JP" altLang="en-US" smtClean="0"/>
              <a:t>可能</a:t>
            </a:r>
            <a:r>
              <a:rPr lang="ja-JP" altLang="en-US"/>
              <a:t>（</a:t>
            </a:r>
            <a:r>
              <a:rPr lang="en-US" altLang="ja-JP" err="1" smtClean="0"/>
              <a:t>OpenFlow</a:t>
            </a:r>
            <a:r>
              <a:rPr lang="ja-JP" altLang="en-US"/>
              <a:t>によるスライスの</a:t>
            </a:r>
            <a:r>
              <a:rPr lang="ja-JP" altLang="en-US" smtClean="0"/>
              <a:t>実現）</a:t>
            </a:r>
            <a:endParaRPr lang="ja-JP" altLang="en-US"/>
          </a:p>
          <a:p>
            <a:r>
              <a:rPr lang="ja-JP" altLang="en-US"/>
              <a:t>コントローラとネットワーク管理用端末は独自の管理用ネットワークを持ち，ユーザからのアクセスを</a:t>
            </a:r>
            <a:r>
              <a:rPr lang="ja-JP" altLang="en-US" smtClean="0"/>
              <a:t>受けない</a:t>
            </a:r>
            <a:r>
              <a:rPr lang="ja-JP" altLang="en-US"/>
              <a:t>（</a:t>
            </a:r>
            <a:r>
              <a:rPr lang="en-US" altLang="ja-JP" err="1" smtClean="0"/>
              <a:t>OpenFlow</a:t>
            </a:r>
            <a:r>
              <a:rPr lang="ja-JP" altLang="en-US"/>
              <a:t>によるスライスの</a:t>
            </a:r>
            <a:r>
              <a:rPr lang="ja-JP" altLang="en-US" smtClean="0"/>
              <a:t>実現）</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4</a:t>
            </a:fld>
            <a:endParaRPr kumimoji="1" lang="ja-JP" altLang="en-US"/>
          </a:p>
        </p:txBody>
      </p:sp>
    </p:spTree>
    <p:extLst>
      <p:ext uri="{BB962C8B-B14F-4D97-AF65-F5344CB8AC3E}">
        <p14:creationId xmlns:p14="http://schemas.microsoft.com/office/powerpoint/2010/main" val="1766976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1.3 </a:t>
            </a:r>
            <a:r>
              <a:rPr kumimoji="1" lang="ja-JP" altLang="en-US" smtClean="0"/>
              <a:t>各ノードの機能と所属スライス</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5</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4217540638"/>
              </p:ext>
            </p:extLst>
          </p:nvPr>
        </p:nvGraphicFramePr>
        <p:xfrm>
          <a:off x="14281" y="1690689"/>
          <a:ext cx="9129719" cy="3898915"/>
        </p:xfrm>
        <a:graphic>
          <a:graphicData uri="http://schemas.openxmlformats.org/drawingml/2006/table">
            <a:tbl>
              <a:tblPr firstRow="1" bandRow="1">
                <a:tableStyleId>{5C22544A-7EE6-4342-B048-85BDC9FD1C3A}</a:tableStyleId>
              </a:tblPr>
              <a:tblGrid>
                <a:gridCol w="1579880">
                  <a:extLst>
                    <a:ext uri="{9D8B030D-6E8A-4147-A177-3AD203B41FA5}">
                      <a16:colId xmlns="" xmlns:a16="http://schemas.microsoft.com/office/drawing/2014/main" val="1766304999"/>
                    </a:ext>
                  </a:extLst>
                </a:gridCol>
                <a:gridCol w="5264883">
                  <a:extLst>
                    <a:ext uri="{9D8B030D-6E8A-4147-A177-3AD203B41FA5}">
                      <a16:colId xmlns="" xmlns:a16="http://schemas.microsoft.com/office/drawing/2014/main" val="3222608356"/>
                    </a:ext>
                  </a:extLst>
                </a:gridCol>
                <a:gridCol w="2284956">
                  <a:extLst>
                    <a:ext uri="{9D8B030D-6E8A-4147-A177-3AD203B41FA5}">
                      <a16:colId xmlns="" xmlns:a16="http://schemas.microsoft.com/office/drawing/2014/main" val="331489292"/>
                    </a:ext>
                  </a:extLst>
                </a:gridCol>
              </a:tblGrid>
              <a:tr h="0">
                <a:tc>
                  <a:txBody>
                    <a:bodyPr/>
                    <a:lstStyle/>
                    <a:p>
                      <a:r>
                        <a:rPr kumimoji="1" lang="ja-JP" altLang="en-US" sz="1600" smtClean="0">
                          <a:ea typeface="IPAexゴシック" panose="020B0500000000000000" pitchFamily="50" charset="-128"/>
                        </a:rPr>
                        <a:t>ノード名</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機能</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所属スライス</a:t>
                      </a:r>
                      <a:endParaRPr kumimoji="1" lang="ja-JP" altLang="en-US" sz="1600">
                        <a:ea typeface="IPAexゴシック" panose="020B0500000000000000" pitchFamily="50" charset="-128"/>
                      </a:endParaRPr>
                    </a:p>
                  </a:txBody>
                  <a:tcPr/>
                </a:tc>
                <a:extLst>
                  <a:ext uri="{0D108BD9-81ED-4DB2-BD59-A6C34878D82A}">
                    <a16:rowId xmlns="" xmlns:a16="http://schemas.microsoft.com/office/drawing/2014/main" val="733656859"/>
                  </a:ext>
                </a:extLst>
              </a:tr>
              <a:tr h="596915">
                <a:tc>
                  <a:txBody>
                    <a:bodyPr/>
                    <a:lstStyle/>
                    <a:p>
                      <a:r>
                        <a:rPr kumimoji="1" lang="ja-JP" altLang="en-US" sz="1600" smtClean="0">
                          <a:ea typeface="IPAexゴシック" panose="020B0500000000000000" pitchFamily="50" charset="-128"/>
                        </a:rPr>
                        <a:t>コントローラ</a:t>
                      </a:r>
                      <a:endParaRPr kumimoji="1" lang="ja-JP" altLang="en-US" sz="1600">
                        <a:ea typeface="IPAexゴシック" panose="020B0500000000000000" pitchFamily="50" charset="-128"/>
                      </a:endParaRPr>
                    </a:p>
                  </a:txBody>
                  <a:tcPr/>
                </a:tc>
                <a:tc>
                  <a:txBody>
                    <a:bodyPr/>
                    <a:lstStyle/>
                    <a:p>
                      <a:pPr marL="0" lvl="0" indent="0" algn="l">
                        <a:buFont typeface="Arial" panose="020B0604020202020204" pitchFamily="34" charset="0"/>
                        <a:buNone/>
                      </a:pPr>
                      <a:r>
                        <a:rPr lang="en-US" altLang="ja-JP" sz="1600" smtClean="0">
                          <a:ea typeface="IPAexゴシック" panose="020B0500000000000000" pitchFamily="50" charset="-128"/>
                        </a:rPr>
                        <a:t>OpenFlow</a:t>
                      </a:r>
                      <a:r>
                        <a:rPr lang="ja-JP" altLang="en-US" sz="1600" smtClean="0">
                          <a:ea typeface="IPAexゴシック" panose="020B0500000000000000" pitchFamily="50" charset="-128"/>
                        </a:rPr>
                        <a:t>を用いたスイッチの管理，制御</a:t>
                      </a:r>
                      <a:endParaRPr lang="en-US" altLang="ja-JP" sz="1600" smtClean="0">
                        <a:ea typeface="IPAexゴシック" panose="020B0500000000000000" pitchFamily="50" charset="-128"/>
                      </a:endParaRPr>
                    </a:p>
                    <a:p>
                      <a:pPr marL="0" lvl="0" indent="0" algn="l">
                        <a:buFont typeface="Arial" panose="020B0604020202020204" pitchFamily="34" charset="0"/>
                        <a:buNone/>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サーバ（管理用</a:t>
                      </a: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インターフェース）</a:t>
                      </a: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管理スライス，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endParaRPr kumimoji="1" lang="en-US" altLang="ja-JP" sz="1600" smtClean="0">
                        <a:ea typeface="IPAexゴシック" panose="020B0500000000000000" pitchFamily="50" charset="-128"/>
                      </a:endParaRPr>
                    </a:p>
                  </a:txBody>
                  <a:tcPr/>
                </a:tc>
                <a:extLst>
                  <a:ext uri="{0D108BD9-81ED-4DB2-BD59-A6C34878D82A}">
                    <a16:rowId xmlns="" xmlns:a16="http://schemas.microsoft.com/office/drawing/2014/main" val="655945837"/>
                  </a:ext>
                </a:extLst>
              </a:tr>
              <a:tr h="370840">
                <a:tc>
                  <a:txBody>
                    <a:bodyPr/>
                    <a:lstStyle/>
                    <a:p>
                      <a:r>
                        <a:rPr kumimoji="1" lang="ja-JP" altLang="en-US" sz="1600" smtClean="0">
                          <a:ea typeface="IPAexゴシック" panose="020B0500000000000000" pitchFamily="50" charset="-128"/>
                        </a:rPr>
                        <a:t>管理用端末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管理用</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インターフェースより</a:t>
                      </a:r>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の状態を確認</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管理スライス</a:t>
                      </a:r>
                      <a:endParaRPr kumimoji="1" lang="ja-JP" altLang="en-US" sz="1600">
                        <a:ea typeface="IPAexゴシック" panose="020B0500000000000000" pitchFamily="50" charset="-128"/>
                      </a:endParaRPr>
                    </a:p>
                  </a:txBody>
                  <a:tcPr/>
                </a:tc>
                <a:extLst>
                  <a:ext uri="{0D108BD9-81ED-4DB2-BD59-A6C34878D82A}">
                    <a16:rowId xmlns="" xmlns:a16="http://schemas.microsoft.com/office/drawing/2014/main" val="2820545296"/>
                  </a:ext>
                </a:extLst>
              </a:tr>
              <a:tr h="370840">
                <a:tc>
                  <a:txBody>
                    <a:bodyPr/>
                    <a:lstStyle/>
                    <a:p>
                      <a:r>
                        <a:rPr kumimoji="1" lang="ja-JP" altLang="en-US" sz="1600" smtClean="0">
                          <a:ea typeface="IPAexゴシック" panose="020B0500000000000000" pitchFamily="50" charset="-128"/>
                        </a:rPr>
                        <a:t>ユーザ端末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ユーザ用</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インターフェースを利用してコンテナ要求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SSH</a:t>
                      </a:r>
                      <a:r>
                        <a:rPr kumimoji="1" lang="ja-JP" altLang="en-US" sz="1600" smtClean="0">
                          <a:ea typeface="IPAexゴシック" panose="020B0500000000000000" pitchFamily="50" charset="-128"/>
                        </a:rPr>
                        <a:t>コマンドによるコンテナ操作</a:t>
                      </a:r>
                    </a:p>
                  </a:txBody>
                  <a:tcPr/>
                </a:tc>
                <a:tc>
                  <a:txBody>
                    <a:bodyPr/>
                    <a:lstStyle/>
                    <a:p>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 xmlns:a16="http://schemas.microsoft.com/office/drawing/2014/main" val="2594034122"/>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マネージャ</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サーバ（管理用</a:t>
                      </a: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インターフェース）</a:t>
                      </a:r>
                    </a:p>
                    <a:p>
                      <a:pPr marL="0" indent="0">
                        <a:buFont typeface="Arial" panose="020B0604020202020204" pitchFamily="34" charset="0"/>
                        <a:buNone/>
                      </a:pPr>
                      <a:r>
                        <a:rPr kumimoji="1" lang="en-US" altLang="ja-JP" sz="1600" smtClean="0">
                          <a:ea typeface="IPAexゴシック" panose="020B0500000000000000" pitchFamily="50" charset="-128"/>
                        </a:rPr>
                        <a:t>IP</a:t>
                      </a:r>
                      <a:r>
                        <a:rPr kumimoji="1" lang="ja-JP" altLang="en-US" sz="1600" smtClean="0">
                          <a:ea typeface="IPAexゴシック" panose="020B0500000000000000" pitchFamily="50" charset="-128"/>
                        </a:rPr>
                        <a:t>アドレス管理</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サーバにコンテナの制御を要求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ja-JP" altLang="en-US" sz="1600" smtClean="0">
                          <a:ea typeface="IPAexゴシック" panose="020B0500000000000000" pitchFamily="50" charset="-128"/>
                        </a:rPr>
                        <a:t>コントローラにスライス追加を要求</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 xmlns:a16="http://schemas.microsoft.com/office/drawing/2014/main" val="2020072293"/>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サーバ</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サーバ（コンテナの制御命令受信用）</a:t>
                      </a:r>
                      <a:endParaRPr lang="en-US" altLang="ja-JP" sz="1600" smtClean="0">
                        <a:ea typeface="IPAexゴシック"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600" smtClean="0">
                          <a:ea typeface="IPAexゴシック" panose="020B0500000000000000" pitchFamily="50" charset="-128"/>
                        </a:rPr>
                        <a:t>コンテナの制御</a:t>
                      </a:r>
                    </a:p>
                  </a:txBody>
                  <a:tcPr/>
                </a:tc>
                <a:tc>
                  <a:txBody>
                    <a:bodyPr/>
                    <a:lstStyle/>
                    <a:p>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endParaRPr kumimoji="1" lang="ja-JP" altLang="en-US" sz="1600">
                        <a:ea typeface="IPAexゴシック" panose="020B0500000000000000" pitchFamily="50" charset="-128"/>
                      </a:endParaRPr>
                    </a:p>
                  </a:txBody>
                  <a:tcPr/>
                </a:tc>
                <a:extLst>
                  <a:ext uri="{0D108BD9-81ED-4DB2-BD59-A6C34878D82A}">
                    <a16:rowId xmlns="" xmlns:a16="http://schemas.microsoft.com/office/drawing/2014/main" val="1125736534"/>
                  </a:ext>
                </a:extLst>
              </a:tr>
              <a:tr h="370840">
                <a:tc>
                  <a:txBody>
                    <a:bodyPr/>
                    <a:lstStyle/>
                    <a:p>
                      <a:r>
                        <a:rPr kumimoji="1" lang="ja-JP" altLang="en-US" sz="1600" smtClean="0">
                          <a:ea typeface="IPAexゴシック" panose="020B0500000000000000" pitchFamily="50" charset="-128"/>
                        </a:rPr>
                        <a:t>コンテナ</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SSH</a:t>
                      </a:r>
                      <a:r>
                        <a:rPr kumimoji="1" lang="ja-JP" altLang="en-US" sz="1600" smtClean="0">
                          <a:ea typeface="IPAexゴシック" panose="020B0500000000000000" pitchFamily="50" charset="-128"/>
                        </a:rPr>
                        <a:t>や</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サーバ機能など</a:t>
                      </a:r>
                      <a:endParaRPr kumimoji="1" lang="ja-JP" altLang="en-US" sz="1600">
                        <a:ea typeface="IPAexゴシック" panose="020B0500000000000000" pitchFamily="50" charset="-128"/>
                      </a:endParaRPr>
                    </a:p>
                  </a:txBody>
                  <a:tcPr/>
                </a:tc>
                <a:tc>
                  <a:txBody>
                    <a:bodyPr/>
                    <a:lstStyle/>
                    <a:p>
                      <a:r>
                        <a:rPr kumimoji="1" lang="ja-JP" altLang="en-US" sz="1600" dirty="0" smtClean="0">
                          <a:ea typeface="IPAexゴシック" panose="020B0500000000000000" pitchFamily="50" charset="-128"/>
                        </a:rPr>
                        <a:t>プライベートスライス</a:t>
                      </a:r>
                      <a:endParaRPr kumimoji="1" lang="ja-JP" altLang="en-US" sz="1600" dirty="0">
                        <a:ea typeface="IPAexゴシック" panose="020B0500000000000000" pitchFamily="50" charset="-128"/>
                      </a:endParaRPr>
                    </a:p>
                  </a:txBody>
                  <a:tcPr/>
                </a:tc>
                <a:extLst>
                  <a:ext uri="{0D108BD9-81ED-4DB2-BD59-A6C34878D82A}">
                    <a16:rowId xmlns="" xmlns:a16="http://schemas.microsoft.com/office/drawing/2014/main" val="1759134028"/>
                  </a:ext>
                </a:extLst>
              </a:tr>
            </a:tbl>
          </a:graphicData>
        </a:graphic>
      </p:graphicFrame>
    </p:spTree>
    <p:extLst>
      <p:ext uri="{BB962C8B-B14F-4D97-AF65-F5344CB8AC3E}">
        <p14:creationId xmlns:p14="http://schemas.microsoft.com/office/powerpoint/2010/main" val="33104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1.4 </a:t>
            </a:r>
            <a:r>
              <a:rPr kumimoji="1" lang="ja-JP" altLang="en-US" smtClean="0"/>
              <a:t>スライス</a:t>
            </a:r>
            <a:endParaRPr kumimoji="1" lang="ja-JP" altLang="en-US"/>
          </a:p>
        </p:txBody>
      </p:sp>
      <p:sp>
        <p:nvSpPr>
          <p:cNvPr id="3" name="コンテンツ プレースホルダー 2"/>
          <p:cNvSpPr>
            <a:spLocks noGrp="1"/>
          </p:cNvSpPr>
          <p:nvPr>
            <p:ph idx="1"/>
          </p:nvPr>
        </p:nvSpPr>
        <p:spPr/>
        <p:txBody>
          <a:bodyPr/>
          <a:lstStyle/>
          <a:p>
            <a:r>
              <a:rPr lang="en-US" altLang="ja-JP" smtClean="0"/>
              <a:t>NW</a:t>
            </a:r>
            <a:r>
              <a:rPr lang="ja-JP" altLang="en-US" smtClean="0"/>
              <a:t>管理スライス</a:t>
            </a:r>
            <a:endParaRPr lang="en-US" altLang="ja-JP" smtClean="0"/>
          </a:p>
          <a:p>
            <a:pPr lvl="1"/>
            <a:r>
              <a:rPr lang="ja-JP" altLang="en-US" smtClean="0"/>
              <a:t>コントローラ，管理用端末が所属</a:t>
            </a:r>
            <a:endParaRPr lang="en-US" altLang="ja-JP" smtClean="0"/>
          </a:p>
          <a:p>
            <a:pPr lvl="1"/>
            <a:r>
              <a:rPr lang="ja-JP" altLang="en-US" smtClean="0"/>
              <a:t>管理用</a:t>
            </a:r>
            <a:r>
              <a:rPr lang="ja-JP" altLang="en-US"/>
              <a:t>端末</a:t>
            </a:r>
            <a:r>
              <a:rPr lang="ja-JP" altLang="en-US" smtClean="0"/>
              <a:t>がネットワークのトポロジ情報を</a:t>
            </a:r>
            <a:r>
              <a:rPr lang="en-US" altLang="ja-JP" smtClean="0"/>
              <a:t/>
            </a:r>
            <a:br>
              <a:rPr lang="en-US" altLang="ja-JP" smtClean="0"/>
            </a:br>
            <a:r>
              <a:rPr lang="ja-JP" altLang="en-US" smtClean="0"/>
              <a:t>コントローラから取得するために利用</a:t>
            </a:r>
            <a:endParaRPr lang="en-US" altLang="ja-JP" smtClean="0"/>
          </a:p>
          <a:p>
            <a:r>
              <a:rPr lang="en-US" altLang="ja-JP" smtClean="0"/>
              <a:t>VM</a:t>
            </a:r>
            <a:r>
              <a:rPr lang="ja-JP" altLang="en-US" smtClean="0"/>
              <a:t>管理スライス</a:t>
            </a:r>
            <a:endParaRPr lang="en-US" altLang="ja-JP" smtClean="0"/>
          </a:p>
          <a:p>
            <a:pPr lvl="1"/>
            <a:r>
              <a:rPr lang="ja-JP" altLang="en-US" smtClean="0"/>
              <a:t>コントローラ，</a:t>
            </a:r>
            <a:r>
              <a:rPr lang="en-US" altLang="ja-JP" smtClean="0"/>
              <a:t>VM</a:t>
            </a:r>
            <a:r>
              <a:rPr lang="ja-JP" altLang="en-US" smtClean="0"/>
              <a:t>マネージャ，</a:t>
            </a:r>
            <a:r>
              <a:rPr lang="en-US" altLang="ja-JP" smtClean="0"/>
              <a:t>VM</a:t>
            </a:r>
            <a:r>
              <a:rPr lang="ja-JP" altLang="en-US" smtClean="0"/>
              <a:t>サーバが所属</a:t>
            </a:r>
            <a:endParaRPr lang="en-US" altLang="ja-JP" smtClean="0"/>
          </a:p>
          <a:p>
            <a:pPr lvl="1"/>
            <a:r>
              <a:rPr lang="en-US" altLang="ja-JP" smtClean="0"/>
              <a:t>VM</a:t>
            </a:r>
            <a:r>
              <a:rPr lang="ja-JP" altLang="en-US" smtClean="0"/>
              <a:t>マネージャがコンテナの作成を</a:t>
            </a:r>
            <a:r>
              <a:rPr lang="en-US" altLang="ja-JP" smtClean="0"/>
              <a:t>VM</a:t>
            </a:r>
            <a:r>
              <a:rPr lang="ja-JP" altLang="en-US" smtClean="0"/>
              <a:t>サーバに，</a:t>
            </a:r>
            <a:r>
              <a:rPr lang="en-US" altLang="ja-JP" smtClean="0"/>
              <a:t/>
            </a:r>
            <a:br>
              <a:rPr lang="en-US" altLang="ja-JP" smtClean="0"/>
            </a:br>
            <a:r>
              <a:rPr lang="ja-JP" altLang="en-US" smtClean="0"/>
              <a:t>スライスの作成をコントローラに要求するために利用</a:t>
            </a:r>
            <a:endParaRPr lang="en-US" altLang="ja-JP" smtClean="0"/>
          </a:p>
          <a:p>
            <a:r>
              <a:rPr lang="ja-JP" altLang="en-US" smtClean="0"/>
              <a:t>プライベートスライス</a:t>
            </a:r>
            <a:endParaRPr lang="en-US" altLang="ja-JP" smtClean="0"/>
          </a:p>
          <a:p>
            <a:pPr lvl="1"/>
            <a:r>
              <a:rPr lang="ja-JP" altLang="en-US" smtClean="0"/>
              <a:t>ユーザ端末，</a:t>
            </a:r>
            <a:r>
              <a:rPr lang="en-US" altLang="ja-JP" smtClean="0"/>
              <a:t>VM</a:t>
            </a:r>
            <a:r>
              <a:rPr lang="ja-JP" altLang="en-US" smtClean="0"/>
              <a:t>マネージャ，コンテナが所属</a:t>
            </a:r>
            <a:endParaRPr lang="en-US" altLang="ja-JP" smtClean="0"/>
          </a:p>
          <a:p>
            <a:pPr lvl="1"/>
            <a:r>
              <a:rPr lang="ja-JP" altLang="en-US" smtClean="0"/>
              <a:t>ユーザ</a:t>
            </a:r>
            <a:r>
              <a:rPr lang="ja-JP" altLang="en-US"/>
              <a:t>端末</a:t>
            </a:r>
            <a:r>
              <a:rPr lang="ja-JP" altLang="en-US" smtClean="0"/>
              <a:t>ごとに作成されるプライベートネットワーク</a:t>
            </a:r>
            <a:endParaRPr lang="en-US" altLang="ja-JP" smtClean="0"/>
          </a:p>
          <a:p>
            <a:pPr lvl="1"/>
            <a:r>
              <a:rPr lang="ja-JP" altLang="en-US"/>
              <a:t>ユーザ</a:t>
            </a:r>
            <a:r>
              <a:rPr lang="ja-JP" altLang="en-US" smtClean="0"/>
              <a:t>が</a:t>
            </a:r>
            <a:r>
              <a:rPr lang="ja-JP" altLang="en-US"/>
              <a:t>コンテナ</a:t>
            </a:r>
            <a:r>
              <a:rPr lang="ja-JP" altLang="en-US" smtClean="0"/>
              <a:t>を</a:t>
            </a:r>
            <a:r>
              <a:rPr lang="ja-JP" altLang="en-US"/>
              <a:t>利用</a:t>
            </a:r>
            <a:r>
              <a:rPr lang="ja-JP" altLang="en-US" smtClean="0"/>
              <a:t>するために利用</a:t>
            </a:r>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6</a:t>
            </a:fld>
            <a:endParaRPr kumimoji="1" lang="ja-JP" altLang="en-US"/>
          </a:p>
        </p:txBody>
      </p:sp>
    </p:spTree>
    <p:extLst>
      <p:ext uri="{BB962C8B-B14F-4D97-AF65-F5344CB8AC3E}">
        <p14:creationId xmlns:p14="http://schemas.microsoft.com/office/powerpoint/2010/main" val="344145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2. </a:t>
            </a:r>
            <a:r>
              <a:rPr kumimoji="1" lang="ja-JP" altLang="en-US" smtClean="0"/>
              <a:t>デモ内容</a:t>
            </a:r>
            <a:endParaRPr kumimoji="1" lang="ja-JP" altLang="en-US"/>
          </a:p>
        </p:txBody>
      </p:sp>
      <p:sp>
        <p:nvSpPr>
          <p:cNvPr id="3" name="コンテンツ プレースホルダー 2"/>
          <p:cNvSpPr>
            <a:spLocks noGrp="1"/>
          </p:cNvSpPr>
          <p:nvPr>
            <p:ph idx="1"/>
          </p:nvPr>
        </p:nvSpPr>
        <p:spPr/>
        <p:txBody>
          <a:bodyPr>
            <a:normAutofit fontScale="85000" lnSpcReduction="10000"/>
          </a:bodyPr>
          <a:lstStyle/>
          <a:p>
            <a:pPr marL="457200" indent="-457200">
              <a:buFont typeface="+mj-lt"/>
              <a:buAutoNum type="arabicPeriod"/>
            </a:pPr>
            <a:r>
              <a:rPr lang="ja-JP" altLang="en-US"/>
              <a:t>コントローラを起動</a:t>
            </a:r>
          </a:p>
          <a:p>
            <a:pPr marL="457200" indent="-457200">
              <a:buFont typeface="+mj-lt"/>
              <a:buAutoNum type="arabicPeriod"/>
            </a:pPr>
            <a:r>
              <a:rPr lang="ja-JP" altLang="en-US"/>
              <a:t>管理用端末を起動し，コントローラ上</a:t>
            </a:r>
            <a:r>
              <a:rPr lang="ja-JP" altLang="en-US" smtClean="0"/>
              <a:t>の</a:t>
            </a:r>
            <a:r>
              <a:rPr lang="en-US" altLang="ja-JP" smtClean="0"/>
              <a:t>Web</a:t>
            </a:r>
            <a:r>
              <a:rPr lang="ja-JP" altLang="en-US"/>
              <a:t>インターフェースにアクセスし，トポロジを確認</a:t>
            </a:r>
          </a:p>
          <a:p>
            <a:pPr marL="457200" indent="-457200">
              <a:buFont typeface="+mj-lt"/>
              <a:buAutoNum type="arabicPeriod"/>
            </a:pPr>
            <a:r>
              <a:rPr lang="ja-JP" altLang="en-US"/>
              <a:t>コンテナ要求用の</a:t>
            </a:r>
            <a:r>
              <a:rPr lang="en-US" altLang="ja-JP"/>
              <a:t>Web</a:t>
            </a:r>
            <a:r>
              <a:rPr lang="ja-JP" altLang="en-US"/>
              <a:t>サーバ（</a:t>
            </a:r>
            <a:r>
              <a:rPr lang="en-US" altLang="ja-JP"/>
              <a:t>VM</a:t>
            </a:r>
            <a:r>
              <a:rPr lang="ja-JP" altLang="en-US"/>
              <a:t>マネージャ）を起動</a:t>
            </a:r>
          </a:p>
          <a:p>
            <a:pPr marL="457200" indent="-457200">
              <a:buFont typeface="+mj-lt"/>
              <a:buAutoNum type="arabicPeriod"/>
            </a:pPr>
            <a:r>
              <a:rPr lang="ja-JP" altLang="en-US"/>
              <a:t>ユーザ端末</a:t>
            </a:r>
            <a:r>
              <a:rPr lang="en-US" altLang="ja-JP"/>
              <a:t>1</a:t>
            </a:r>
            <a:r>
              <a:rPr lang="ja-JP" altLang="en-US"/>
              <a:t>から</a:t>
            </a:r>
            <a:r>
              <a:rPr lang="en-US" altLang="ja-JP"/>
              <a:t>VM</a:t>
            </a:r>
            <a:r>
              <a:rPr lang="ja-JP" altLang="en-US"/>
              <a:t>マネージャ上の</a:t>
            </a:r>
            <a:r>
              <a:rPr lang="en-US" altLang="ja-JP"/>
              <a:t>Web</a:t>
            </a:r>
            <a:r>
              <a:rPr lang="ja-JP" altLang="en-US"/>
              <a:t>サーバにアクセスし，</a:t>
            </a:r>
            <a:r>
              <a:rPr lang="en-US" altLang="ja-JP"/>
              <a:t>Web</a:t>
            </a:r>
            <a:r>
              <a:rPr lang="ja-JP" altLang="en-US"/>
              <a:t>インターフェースからコンテナの利用開始を要求（複数台のコンテナを要求）</a:t>
            </a:r>
          </a:p>
          <a:p>
            <a:pPr marL="457200" indent="-457200">
              <a:buFont typeface="+mj-lt"/>
              <a:buAutoNum type="arabicPeriod"/>
            </a:pPr>
            <a:r>
              <a:rPr lang="ja-JP" altLang="en-US"/>
              <a:t>管理用端末の</a:t>
            </a:r>
            <a:r>
              <a:rPr lang="en-US" altLang="ja-JP"/>
              <a:t>Web</a:t>
            </a:r>
            <a:r>
              <a:rPr lang="ja-JP" altLang="en-US"/>
              <a:t>インターフェースにより，コンテナの起動を確認</a:t>
            </a:r>
          </a:p>
          <a:p>
            <a:pPr marL="457200" indent="-457200">
              <a:buFont typeface="+mj-lt"/>
              <a:buAutoNum type="arabicPeriod"/>
            </a:pPr>
            <a:r>
              <a:rPr lang="ja-JP" altLang="en-US"/>
              <a:t>ユーザ端末</a:t>
            </a:r>
            <a:r>
              <a:rPr lang="en-US" altLang="ja-JP"/>
              <a:t>1</a:t>
            </a:r>
            <a:r>
              <a:rPr lang="ja-JP" altLang="en-US"/>
              <a:t>からコンテナとの接続を（</a:t>
            </a:r>
            <a:r>
              <a:rPr lang="en-US" altLang="ja-JP"/>
              <a:t>ping</a:t>
            </a:r>
            <a:r>
              <a:rPr lang="ja-JP" altLang="en-US"/>
              <a:t>コマンド）確認し，</a:t>
            </a:r>
            <a:r>
              <a:rPr lang="en-US" altLang="ja-JP" err="1"/>
              <a:t>ssh</a:t>
            </a:r>
            <a:r>
              <a:rPr lang="ja-JP" altLang="en-US"/>
              <a:t>コマンドを利用してコンテナが操作可能なことを確認</a:t>
            </a:r>
          </a:p>
          <a:p>
            <a:pPr marL="457200" indent="-457200">
              <a:buFont typeface="+mj-lt"/>
              <a:buAutoNum type="arabicPeriod"/>
            </a:pPr>
            <a:r>
              <a:rPr lang="ja-JP" altLang="en-US"/>
              <a:t>ユーザ端末</a:t>
            </a:r>
            <a:r>
              <a:rPr lang="en-US" altLang="ja-JP"/>
              <a:t>2</a:t>
            </a:r>
            <a:r>
              <a:rPr lang="ja-JP" altLang="en-US"/>
              <a:t>をスイッチネットワークに接続し，ユーザ端末</a:t>
            </a:r>
            <a:r>
              <a:rPr lang="en-US" altLang="ja-JP"/>
              <a:t>1</a:t>
            </a:r>
            <a:r>
              <a:rPr lang="ja-JP" altLang="en-US"/>
              <a:t>及びユーザ端末</a:t>
            </a:r>
            <a:r>
              <a:rPr lang="en-US" altLang="ja-JP"/>
              <a:t>1</a:t>
            </a:r>
            <a:r>
              <a:rPr lang="ja-JP" altLang="en-US"/>
              <a:t>に割り当てられたコンテナと通信できないことを</a:t>
            </a:r>
            <a:r>
              <a:rPr lang="en-US" altLang="ja-JP"/>
              <a:t>ping</a:t>
            </a:r>
            <a:r>
              <a:rPr lang="ja-JP" altLang="en-US"/>
              <a:t>コマンドにより確認</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7</a:t>
            </a:fld>
            <a:endParaRPr kumimoji="1" lang="ja-JP" altLang="en-US"/>
          </a:p>
        </p:txBody>
      </p:sp>
    </p:spTree>
    <p:extLst>
      <p:ext uri="{BB962C8B-B14F-4D97-AF65-F5344CB8AC3E}">
        <p14:creationId xmlns:p14="http://schemas.microsoft.com/office/powerpoint/2010/main" val="225237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2.1 </a:t>
            </a:r>
            <a:r>
              <a:rPr kumimoji="1" lang="ja-JP" altLang="en-US" smtClean="0"/>
              <a:t>コントローラの起動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8</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a:off x="6187156" y="3976383"/>
            <a:ext cx="717631" cy="418428"/>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6044398" y="4050487"/>
            <a:ext cx="717631" cy="418428"/>
          </a:xfrm>
          <a:prstGeom prst="line">
            <a:avLst/>
          </a:prstGeom>
          <a:ln w="635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1" name="角丸四角形 90"/>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2" name="角丸四角形 91"/>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3" name="グループ化 92"/>
          <p:cNvGrpSpPr/>
          <p:nvPr/>
        </p:nvGrpSpPr>
        <p:grpSpPr>
          <a:xfrm>
            <a:off x="1196087" y="2946570"/>
            <a:ext cx="1484702" cy="1016292"/>
            <a:chOff x="1196087" y="2946570"/>
            <a:chExt cx="1484702" cy="1016292"/>
          </a:xfrm>
        </p:grpSpPr>
        <p:sp>
          <p:nvSpPr>
            <p:cNvPr id="94" name="テキスト ボックス 93"/>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 name="グループ化 95"/>
          <p:cNvGrpSpPr/>
          <p:nvPr/>
        </p:nvGrpSpPr>
        <p:grpSpPr>
          <a:xfrm>
            <a:off x="882642" y="4272138"/>
            <a:ext cx="1534530" cy="1379754"/>
            <a:chOff x="882642" y="4272138"/>
            <a:chExt cx="1534530" cy="1379754"/>
          </a:xfrm>
        </p:grpSpPr>
        <p:sp>
          <p:nvSpPr>
            <p:cNvPr id="97" name="角丸四角形 96"/>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8" name="角丸四角形 97"/>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9" name="角丸四角形 98"/>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0" name="テキスト ボックス 99"/>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472758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2.2 </a:t>
            </a:r>
            <a:r>
              <a:rPr kumimoji="1" lang="ja-JP" altLang="en-US" smtClean="0"/>
              <a:t>管理用端末の起動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9</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flipV="1">
            <a:off x="6389620" y="3637093"/>
            <a:ext cx="780664" cy="28340"/>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0" name="角丸四角形 89"/>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3" name="角丸四角形 92"/>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2" name="グループ化 101"/>
          <p:cNvGrpSpPr/>
          <p:nvPr/>
        </p:nvGrpSpPr>
        <p:grpSpPr>
          <a:xfrm>
            <a:off x="1196087" y="2946570"/>
            <a:ext cx="1484702" cy="1016292"/>
            <a:chOff x="1196087" y="2946570"/>
            <a:chExt cx="1484702" cy="1016292"/>
          </a:xfrm>
        </p:grpSpPr>
        <p:sp>
          <p:nvSpPr>
            <p:cNvPr id="103" name="テキスト ボックス 102"/>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グループ化 104"/>
          <p:cNvGrpSpPr/>
          <p:nvPr/>
        </p:nvGrpSpPr>
        <p:grpSpPr>
          <a:xfrm>
            <a:off x="882642" y="4272138"/>
            <a:ext cx="1534530" cy="1379754"/>
            <a:chOff x="882642" y="4272138"/>
            <a:chExt cx="1534530" cy="1379754"/>
          </a:xfrm>
        </p:grpSpPr>
        <p:sp>
          <p:nvSpPr>
            <p:cNvPr id="106" name="角丸四角形 105"/>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7" name="角丸四角形 10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8" name="角丸四角形 10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9" name="テキスト ボックス 10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647306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1487</TotalTime>
  <Words>1940</Words>
  <Application>Microsoft Office PowerPoint</Application>
  <PresentationFormat>画面に合わせる (4:3)</PresentationFormat>
  <Paragraphs>454</Paragraphs>
  <Slides>28</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Calibri</vt:lpstr>
      <vt:lpstr>IPAexゴシック</vt:lpstr>
      <vt:lpstr>Wingdings</vt:lpstr>
      <vt:lpstr>Arial</vt:lpstr>
      <vt:lpstr>Cambria Math</vt:lpstr>
      <vt:lpstr>ＭＳ Ｐゴシック</vt:lpstr>
      <vt:lpstr>Office テーマ</vt:lpstr>
      <vt:lpstr>情報ネットワーク学演習 II （Mini IaaSの実装）</vt:lpstr>
      <vt:lpstr>0. 目次</vt:lpstr>
      <vt:lpstr>1.1 ネットワークモデル</vt:lpstr>
      <vt:lpstr>1.2 IaaSの機能</vt:lpstr>
      <vt:lpstr>1.3 各ノードの機能と所属スライス</vt:lpstr>
      <vt:lpstr>1.4 スライス</vt:lpstr>
      <vt:lpstr>2. デモ内容</vt:lpstr>
      <vt:lpstr>2.1 コントローラの起動</vt:lpstr>
      <vt:lpstr>2.2 管理用端末の起動</vt:lpstr>
      <vt:lpstr>2.3 VMマネージャ/サーバの起動</vt:lpstr>
      <vt:lpstr>2.4 ユーザによるコンテナ要求</vt:lpstr>
      <vt:lpstr>2.5 コンテナ立ち上げ要求</vt:lpstr>
      <vt:lpstr>2.6 スライス形成</vt:lpstr>
      <vt:lpstr>2.7 コンテナ情報の通知</vt:lpstr>
      <vt:lpstr>2.8 コンテナ操作</vt:lpstr>
      <vt:lpstr>2.9 排他処理</vt:lpstr>
      <vt:lpstr>3. 独自機能（故障スイッチ回避）</vt:lpstr>
      <vt:lpstr>3.1 スイッチ故障検知   1/2</vt:lpstr>
      <vt:lpstr>3.1 スイッチ故障検知   1/2</vt:lpstr>
      <vt:lpstr>3.2 具体的な実装</vt:lpstr>
      <vt:lpstr>4. 質疑      1/4</vt:lpstr>
      <vt:lpstr>4. 質疑      2/4</vt:lpstr>
      <vt:lpstr>4. 質疑      3/4</vt:lpstr>
      <vt:lpstr>4. 質疑      4/4</vt:lpstr>
      <vt:lpstr>5. スケジュールと実際  1/2</vt:lpstr>
      <vt:lpstr>5. スケジュールと実際  2/2</vt:lpstr>
      <vt:lpstr>6. 役割分担</vt:lpstr>
      <vt:lpstr>成果物公開場所</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nishikori</dc:creator>
  <cp:lastModifiedBy>nishikori</cp:lastModifiedBy>
  <cp:revision>132</cp:revision>
  <dcterms:created xsi:type="dcterms:W3CDTF">2017-01-25T04:48:23Z</dcterms:created>
  <dcterms:modified xsi:type="dcterms:W3CDTF">2017-02-08T04:31:50Z</dcterms:modified>
</cp:coreProperties>
</file>